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16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75"/>
  </p:notesMasterIdLst>
  <p:sldIdLst>
    <p:sldId id="314" r:id="rId5"/>
    <p:sldId id="545" r:id="rId6"/>
    <p:sldId id="610" r:id="rId7"/>
    <p:sldId id="319" r:id="rId8"/>
    <p:sldId id="410" r:id="rId9"/>
    <p:sldId id="605" r:id="rId10"/>
    <p:sldId id="614" r:id="rId11"/>
    <p:sldId id="316" r:id="rId12"/>
    <p:sldId id="611" r:id="rId13"/>
    <p:sldId id="612" r:id="rId14"/>
    <p:sldId id="621" r:id="rId15"/>
    <p:sldId id="620" r:id="rId16"/>
    <p:sldId id="569" r:id="rId17"/>
    <p:sldId id="570" r:id="rId18"/>
    <p:sldId id="622" r:id="rId19"/>
    <p:sldId id="624" r:id="rId20"/>
    <p:sldId id="606" r:id="rId21"/>
    <p:sldId id="625" r:id="rId22"/>
    <p:sldId id="603" r:id="rId23"/>
    <p:sldId id="500" r:id="rId24"/>
    <p:sldId id="417" r:id="rId25"/>
    <p:sldId id="503" r:id="rId26"/>
    <p:sldId id="498" r:id="rId27"/>
    <p:sldId id="422" r:id="rId28"/>
    <p:sldId id="628" r:id="rId29"/>
    <p:sldId id="626" r:id="rId30"/>
    <p:sldId id="636" r:id="rId31"/>
    <p:sldId id="637" r:id="rId32"/>
    <p:sldId id="629" r:id="rId33"/>
    <p:sldId id="631" r:id="rId34"/>
    <p:sldId id="638" r:id="rId35"/>
    <p:sldId id="632" r:id="rId36"/>
    <p:sldId id="634" r:id="rId37"/>
    <p:sldId id="345" r:id="rId38"/>
    <p:sldId id="633" r:id="rId39"/>
    <p:sldId id="341" r:id="rId40"/>
    <p:sldId id="409" r:id="rId41"/>
    <p:sldId id="558" r:id="rId42"/>
    <p:sldId id="642" r:id="rId43"/>
    <p:sldId id="563" r:id="rId44"/>
    <p:sldId id="643" r:id="rId45"/>
    <p:sldId id="607" r:id="rId46"/>
    <p:sldId id="506" r:id="rId47"/>
    <p:sldId id="645" r:id="rId48"/>
    <p:sldId id="528" r:id="rId49"/>
    <p:sldId id="577" r:id="rId50"/>
    <p:sldId id="646" r:id="rId51"/>
    <p:sldId id="578" r:id="rId52"/>
    <p:sldId id="471" r:id="rId53"/>
    <p:sldId id="509" r:id="rId54"/>
    <p:sldId id="648" r:id="rId55"/>
    <p:sldId id="532" r:id="rId56"/>
    <p:sldId id="533" r:id="rId57"/>
    <p:sldId id="651" r:id="rId58"/>
    <p:sldId id="654" r:id="rId59"/>
    <p:sldId id="536" r:id="rId60"/>
    <p:sldId id="655" r:id="rId61"/>
    <p:sldId id="594" r:id="rId62"/>
    <p:sldId id="653" r:id="rId63"/>
    <p:sldId id="598" r:id="rId64"/>
    <p:sldId id="596" r:id="rId65"/>
    <p:sldId id="649" r:id="rId66"/>
    <p:sldId id="639" r:id="rId67"/>
    <p:sldId id="615" r:id="rId68"/>
    <p:sldId id="616" r:id="rId69"/>
    <p:sldId id="617" r:id="rId70"/>
    <p:sldId id="619" r:id="rId71"/>
    <p:sldId id="618" r:id="rId72"/>
    <p:sldId id="320" r:id="rId73"/>
    <p:sldId id="599" r:id="rId74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8A27A9C7-ECD4-417A-B120-741041AEE1F2}">
          <p14:sldIdLst>
            <p14:sldId id="314"/>
          </p14:sldIdLst>
        </p14:section>
        <p14:section name="Problem" id="{658CDC75-6F02-4653-A93C-C93A591919BE}">
          <p14:sldIdLst>
            <p14:sldId id="545"/>
            <p14:sldId id="610"/>
            <p14:sldId id="319"/>
            <p14:sldId id="410"/>
          </p14:sldIdLst>
        </p14:section>
        <p14:section name="Solution" id="{3814ADEA-866D-4944-BA8A-AF26FCB04961}">
          <p14:sldIdLst>
            <p14:sldId id="605"/>
            <p14:sldId id="614"/>
            <p14:sldId id="316"/>
            <p14:sldId id="611"/>
            <p14:sldId id="612"/>
            <p14:sldId id="621"/>
            <p14:sldId id="620"/>
            <p14:sldId id="569"/>
            <p14:sldId id="570"/>
            <p14:sldId id="622"/>
            <p14:sldId id="624"/>
          </p14:sldIdLst>
        </p14:section>
        <p14:section name="Data" id="{5C431F36-3D7F-4BFB-A2C6-90614511EFFF}">
          <p14:sldIdLst>
            <p14:sldId id="606"/>
            <p14:sldId id="625"/>
            <p14:sldId id="603"/>
            <p14:sldId id="500"/>
            <p14:sldId id="417"/>
            <p14:sldId id="503"/>
            <p14:sldId id="498"/>
            <p14:sldId id="422"/>
            <p14:sldId id="628"/>
            <p14:sldId id="626"/>
            <p14:sldId id="636"/>
            <p14:sldId id="637"/>
            <p14:sldId id="629"/>
            <p14:sldId id="631"/>
            <p14:sldId id="638"/>
            <p14:sldId id="632"/>
            <p14:sldId id="634"/>
            <p14:sldId id="345"/>
            <p14:sldId id="633"/>
            <p14:sldId id="341"/>
            <p14:sldId id="409"/>
            <p14:sldId id="558"/>
            <p14:sldId id="642"/>
            <p14:sldId id="563"/>
            <p14:sldId id="643"/>
          </p14:sldIdLst>
        </p14:section>
        <p14:section name="Verification" id="{4373B73A-00B1-47AF-B80F-FDCA870E2926}">
          <p14:sldIdLst>
            <p14:sldId id="607"/>
            <p14:sldId id="506"/>
            <p14:sldId id="645"/>
            <p14:sldId id="528"/>
            <p14:sldId id="577"/>
            <p14:sldId id="646"/>
            <p14:sldId id="578"/>
            <p14:sldId id="471"/>
            <p14:sldId id="509"/>
            <p14:sldId id="648"/>
            <p14:sldId id="532"/>
            <p14:sldId id="533"/>
            <p14:sldId id="651"/>
            <p14:sldId id="654"/>
            <p14:sldId id="536"/>
            <p14:sldId id="655"/>
            <p14:sldId id="594"/>
            <p14:sldId id="653"/>
            <p14:sldId id="598"/>
            <p14:sldId id="596"/>
            <p14:sldId id="649"/>
          </p14:sldIdLst>
        </p14:section>
        <p14:section name="Plan" id="{56AF185C-D41C-4D60-84C7-E325B90F5196}">
          <p14:sldIdLst>
            <p14:sldId id="639"/>
          </p14:sldIdLst>
        </p14:section>
        <p14:section name="Extra" id="{F544F048-B5A2-49D9-886A-23A960D58F23}">
          <p14:sldIdLst>
            <p14:sldId id="615"/>
            <p14:sldId id="616"/>
            <p14:sldId id="617"/>
            <p14:sldId id="619"/>
            <p14:sldId id="618"/>
            <p14:sldId id="320"/>
            <p14:sldId id="59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529" userDrawn="1">
          <p15:clr>
            <a:srgbClr val="A4A3A4"/>
          </p15:clr>
        </p15:guide>
        <p15:guide id="4" pos="7197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erome BESTEL" initials="JB" lastIdx="2" clrIdx="0">
    <p:extLst>
      <p:ext uri="{19B8F6BF-5375-455C-9EA6-DF929625EA0E}">
        <p15:presenceInfo xmlns:p15="http://schemas.microsoft.com/office/powerpoint/2012/main" userId="16478a9b5c87d1b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F7F7"/>
    <a:srgbClr val="1ABC9C"/>
    <a:srgbClr val="E7E6E6"/>
    <a:srgbClr val="565656"/>
    <a:srgbClr val="FFFFFF"/>
    <a:srgbClr val="F8F8F8"/>
    <a:srgbClr val="FE1359"/>
    <a:srgbClr val="FAF8F9"/>
    <a:srgbClr val="F9E5D7"/>
    <a:srgbClr val="1B1B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中等深淺樣式 3 - 輔色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中等深淺樣式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淺色樣式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130" autoAdjust="0"/>
    <p:restoredTop sz="81327" autoAdjust="0"/>
  </p:normalViewPr>
  <p:slideViewPr>
    <p:cSldViewPr snapToGrid="0">
      <p:cViewPr varScale="1">
        <p:scale>
          <a:sx n="90" d="100"/>
          <a:sy n="90" d="100"/>
        </p:scale>
        <p:origin x="1120" y="184"/>
      </p:cViewPr>
      <p:guideLst>
        <p:guide orient="horz" pos="2160"/>
        <p:guide pos="3840"/>
        <p:guide pos="529"/>
        <p:guide pos="7197"/>
      </p:guideLst>
    </p:cSldViewPr>
  </p:slideViewPr>
  <p:outlineViewPr>
    <p:cViewPr>
      <p:scale>
        <a:sx n="33" d="100"/>
        <a:sy n="33" d="100"/>
      </p:scale>
      <p:origin x="0" y="-2772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slide" Target="slides/slide70.xml"/><Relationship Id="rId79" Type="http://schemas.openxmlformats.org/officeDocument/2006/relationships/theme" Target="theme/theme1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commentAuthors" Target="commentAuthor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High Seismic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工作表1!$A$2:$A$4</c:f>
              <c:strCache>
                <c:ptCount val="3"/>
                <c:pt idx="0">
                  <c:v>6m</c:v>
                </c:pt>
                <c:pt idx="1">
                  <c:v>9m</c:v>
                </c:pt>
                <c:pt idx="2">
                  <c:v>12m</c:v>
                </c:pt>
              </c:strCache>
            </c:strRef>
          </c:cat>
          <c:val>
            <c:numRef>
              <c:f>工作表1!$B$2:$B$4</c:f>
              <c:numCache>
                <c:formatCode>0.0%</c:formatCode>
                <c:ptCount val="3"/>
                <c:pt idx="0">
                  <c:v>0.96799999999999997</c:v>
                </c:pt>
                <c:pt idx="1">
                  <c:v>0.92100000000000004</c:v>
                </c:pt>
                <c:pt idx="2">
                  <c:v>0.90100000000000002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ADB-49EC-8CB9-7412F2DC07A2}"/>
            </c:ext>
          </c:extLst>
        </c:ser>
        <c:ser>
          <c:idx val="1"/>
          <c:order val="1"/>
          <c:tx>
            <c:strRef>
              <c:f>工作表1!$C$1</c:f>
              <c:strCache>
                <c:ptCount val="1"/>
                <c:pt idx="0">
                  <c:v>Middle Seismic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工作表1!$A$2:$A$4</c:f>
              <c:strCache>
                <c:ptCount val="3"/>
                <c:pt idx="0">
                  <c:v>6m</c:v>
                </c:pt>
                <c:pt idx="1">
                  <c:v>9m</c:v>
                </c:pt>
                <c:pt idx="2">
                  <c:v>12m</c:v>
                </c:pt>
              </c:strCache>
            </c:strRef>
          </c:cat>
          <c:val>
            <c:numRef>
              <c:f>工作表1!$C$2:$C$4</c:f>
              <c:numCache>
                <c:formatCode>0.0%</c:formatCode>
                <c:ptCount val="3"/>
                <c:pt idx="0">
                  <c:v>0.92400000000000004</c:v>
                </c:pt>
                <c:pt idx="1">
                  <c:v>0.88300000000000001</c:v>
                </c:pt>
                <c:pt idx="2">
                  <c:v>0.879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ADB-49EC-8CB9-7412F2DC07A2}"/>
            </c:ext>
          </c:extLst>
        </c:ser>
        <c:ser>
          <c:idx val="2"/>
          <c:order val="2"/>
          <c:tx>
            <c:strRef>
              <c:f>工作表1!$D$1</c:f>
              <c:strCache>
                <c:ptCount val="1"/>
                <c:pt idx="0">
                  <c:v>Low Seismic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工作表1!$A$2:$A$4</c:f>
              <c:strCache>
                <c:ptCount val="3"/>
                <c:pt idx="0">
                  <c:v>6m</c:v>
                </c:pt>
                <c:pt idx="1">
                  <c:v>9m</c:v>
                </c:pt>
                <c:pt idx="2">
                  <c:v>12m</c:v>
                </c:pt>
              </c:strCache>
            </c:strRef>
          </c:cat>
          <c:val>
            <c:numRef>
              <c:f>工作表1!$D$2:$D$4</c:f>
              <c:numCache>
                <c:formatCode>0.0%</c:formatCode>
                <c:ptCount val="3"/>
                <c:pt idx="0">
                  <c:v>0.875</c:v>
                </c:pt>
                <c:pt idx="1">
                  <c:v>0.84699999999999998</c:v>
                </c:pt>
                <c:pt idx="2">
                  <c:v>0.82699999999999996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ADB-49EC-8CB9-7412F2DC07A2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720324048"/>
        <c:axId val="1720329040"/>
      </c:barChart>
      <c:catAx>
        <c:axId val="17203240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720329040"/>
        <c:crosses val="autoZero"/>
        <c:auto val="1"/>
        <c:lblAlgn val="ctr"/>
        <c:lblOffset val="100"/>
        <c:noMultiLvlLbl val="0"/>
      </c:catAx>
      <c:valAx>
        <c:axId val="1720329040"/>
        <c:scaling>
          <c:orientation val="minMax"/>
          <c:max val="1"/>
          <c:min val="0.8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7203240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High Seismic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工作表1!$A$2:$A$4</c:f>
              <c:strCache>
                <c:ptCount val="3"/>
                <c:pt idx="0">
                  <c:v>6m</c:v>
                </c:pt>
                <c:pt idx="1">
                  <c:v>9m</c:v>
                </c:pt>
                <c:pt idx="2">
                  <c:v>12m</c:v>
                </c:pt>
              </c:strCache>
            </c:strRef>
          </c:cat>
          <c:val>
            <c:numRef>
              <c:f>工作表1!$B$2:$B$4</c:f>
              <c:numCache>
                <c:formatCode>0.0%</c:formatCode>
                <c:ptCount val="3"/>
                <c:pt idx="0">
                  <c:v>0.97899999999999998</c:v>
                </c:pt>
                <c:pt idx="1">
                  <c:v>0.93400000000000005</c:v>
                </c:pt>
                <c:pt idx="2">
                  <c:v>0.96799999999999997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EB8-46AA-95A8-C9BCC2B9A71B}"/>
            </c:ext>
          </c:extLst>
        </c:ser>
        <c:ser>
          <c:idx val="1"/>
          <c:order val="1"/>
          <c:tx>
            <c:strRef>
              <c:f>工作表1!$C$1</c:f>
              <c:strCache>
                <c:ptCount val="1"/>
                <c:pt idx="0">
                  <c:v>Middle Seismic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工作表1!$A$2:$A$4</c:f>
              <c:strCache>
                <c:ptCount val="3"/>
                <c:pt idx="0">
                  <c:v>6m</c:v>
                </c:pt>
                <c:pt idx="1">
                  <c:v>9m</c:v>
                </c:pt>
                <c:pt idx="2">
                  <c:v>12m</c:v>
                </c:pt>
              </c:strCache>
            </c:strRef>
          </c:cat>
          <c:val>
            <c:numRef>
              <c:f>工作表1!$C$2:$C$4</c:f>
              <c:numCache>
                <c:formatCode>0.0%</c:formatCode>
                <c:ptCount val="3"/>
                <c:pt idx="0">
                  <c:v>0.93799999999999994</c:v>
                </c:pt>
                <c:pt idx="1">
                  <c:v>0.96199999999999997</c:v>
                </c:pt>
                <c:pt idx="2">
                  <c:v>0.97799999999999998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EB8-46AA-95A8-C9BCC2B9A71B}"/>
            </c:ext>
          </c:extLst>
        </c:ser>
        <c:ser>
          <c:idx val="2"/>
          <c:order val="2"/>
          <c:tx>
            <c:strRef>
              <c:f>工作表1!$D$1</c:f>
              <c:strCache>
                <c:ptCount val="1"/>
                <c:pt idx="0">
                  <c:v>Low Seismic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工作表1!$A$2:$A$4</c:f>
              <c:strCache>
                <c:ptCount val="3"/>
                <c:pt idx="0">
                  <c:v>6m</c:v>
                </c:pt>
                <c:pt idx="1">
                  <c:v>9m</c:v>
                </c:pt>
                <c:pt idx="2">
                  <c:v>12m</c:v>
                </c:pt>
              </c:strCache>
            </c:strRef>
          </c:cat>
          <c:val>
            <c:numRef>
              <c:f>工作表1!$D$2:$D$4</c:f>
              <c:numCache>
                <c:formatCode>0.0%</c:formatCode>
                <c:ptCount val="3"/>
                <c:pt idx="0">
                  <c:v>0.96499999999999997</c:v>
                </c:pt>
                <c:pt idx="1">
                  <c:v>0.98799999999999999</c:v>
                </c:pt>
                <c:pt idx="2">
                  <c:v>0.96299999999999997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EB8-46AA-95A8-C9BCC2B9A71B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720324048"/>
        <c:axId val="1720329040"/>
      </c:barChart>
      <c:catAx>
        <c:axId val="17203240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720329040"/>
        <c:crosses val="autoZero"/>
        <c:auto val="1"/>
        <c:lblAlgn val="ctr"/>
        <c:lblOffset val="100"/>
        <c:noMultiLvlLbl val="0"/>
      </c:catAx>
      <c:valAx>
        <c:axId val="1720329040"/>
        <c:scaling>
          <c:orientation val="minMax"/>
          <c:min val="0.8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7203240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High Seismic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工作表1!$A$2:$A$4</c:f>
              <c:strCache>
                <c:ptCount val="3"/>
                <c:pt idx="0">
                  <c:v>6m</c:v>
                </c:pt>
                <c:pt idx="1">
                  <c:v>9m</c:v>
                </c:pt>
                <c:pt idx="2">
                  <c:v>12m</c:v>
                </c:pt>
              </c:strCache>
            </c:strRef>
          </c:cat>
          <c:val>
            <c:numRef>
              <c:f>工作表1!$B$2:$B$4</c:f>
              <c:numCache>
                <c:formatCode>0.0%</c:formatCode>
                <c:ptCount val="3"/>
                <c:pt idx="0">
                  <c:v>0.97199999999999998</c:v>
                </c:pt>
                <c:pt idx="1">
                  <c:v>0.92600000000000005</c:v>
                </c:pt>
                <c:pt idx="2">
                  <c:v>0.92700000000000005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2C0-466A-89B6-89A90FF7C1DA}"/>
            </c:ext>
          </c:extLst>
        </c:ser>
        <c:ser>
          <c:idx val="1"/>
          <c:order val="1"/>
          <c:tx>
            <c:strRef>
              <c:f>工作表1!$C$1</c:f>
              <c:strCache>
                <c:ptCount val="1"/>
                <c:pt idx="0">
                  <c:v>Middle Seismic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工作表1!$A$2:$A$4</c:f>
              <c:strCache>
                <c:ptCount val="3"/>
                <c:pt idx="0">
                  <c:v>6m</c:v>
                </c:pt>
                <c:pt idx="1">
                  <c:v>9m</c:v>
                </c:pt>
                <c:pt idx="2">
                  <c:v>12m</c:v>
                </c:pt>
              </c:strCache>
            </c:strRef>
          </c:cat>
          <c:val>
            <c:numRef>
              <c:f>工作表1!$C$2:$C$4</c:f>
              <c:numCache>
                <c:formatCode>0.0%</c:formatCode>
                <c:ptCount val="3"/>
                <c:pt idx="0">
                  <c:v>0.93</c:v>
                </c:pt>
                <c:pt idx="1">
                  <c:v>0.91300000000000003</c:v>
                </c:pt>
                <c:pt idx="2">
                  <c:v>0.91800000000000004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2C0-466A-89B6-89A90FF7C1DA}"/>
            </c:ext>
          </c:extLst>
        </c:ser>
        <c:ser>
          <c:idx val="2"/>
          <c:order val="2"/>
          <c:tx>
            <c:strRef>
              <c:f>工作表1!$D$1</c:f>
              <c:strCache>
                <c:ptCount val="1"/>
                <c:pt idx="0">
                  <c:v>Low Seismic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工作表1!$A$2:$A$4</c:f>
              <c:strCache>
                <c:ptCount val="3"/>
                <c:pt idx="0">
                  <c:v>6m</c:v>
                </c:pt>
                <c:pt idx="1">
                  <c:v>9m</c:v>
                </c:pt>
                <c:pt idx="2">
                  <c:v>12m</c:v>
                </c:pt>
              </c:strCache>
            </c:strRef>
          </c:cat>
          <c:val>
            <c:numRef>
              <c:f>工作表1!$D$2:$D$4</c:f>
              <c:numCache>
                <c:formatCode>0.0%</c:formatCode>
                <c:ptCount val="3"/>
                <c:pt idx="0">
                  <c:v>0.91</c:v>
                </c:pt>
                <c:pt idx="1">
                  <c:v>0.90300000000000002</c:v>
                </c:pt>
                <c:pt idx="2">
                  <c:v>0.88400000000000001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2C0-466A-89B6-89A90FF7C1DA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720324048"/>
        <c:axId val="1720329040"/>
      </c:barChart>
      <c:catAx>
        <c:axId val="17203240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720329040"/>
        <c:crosses val="autoZero"/>
        <c:auto val="1"/>
        <c:lblAlgn val="ctr"/>
        <c:lblOffset val="100"/>
        <c:noMultiLvlLbl val="0"/>
      </c:catAx>
      <c:valAx>
        <c:axId val="1720329040"/>
        <c:scaling>
          <c:orientation val="minMax"/>
          <c:min val="0.8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7203240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High Seismic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工作表1!$A$2:$A$4</c:f>
              <c:strCache>
                <c:ptCount val="3"/>
                <c:pt idx="0">
                  <c:v>6m</c:v>
                </c:pt>
                <c:pt idx="1">
                  <c:v>9m</c:v>
                </c:pt>
                <c:pt idx="2">
                  <c:v>12m</c:v>
                </c:pt>
              </c:strCache>
            </c:strRef>
          </c:cat>
          <c:val>
            <c:numRef>
              <c:f>工作表1!$B$2:$B$4</c:f>
              <c:numCache>
                <c:formatCode>0.0%</c:formatCode>
                <c:ptCount val="3"/>
                <c:pt idx="0">
                  <c:v>-3.7949752986862317E-2</c:v>
                </c:pt>
                <c:pt idx="1">
                  <c:v>6.9083750555583023E-3</c:v>
                </c:pt>
                <c:pt idx="2">
                  <c:v>-1.1853648710934417E-2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F2F-4DA0-8D55-2A8CEDE53B85}"/>
            </c:ext>
          </c:extLst>
        </c:ser>
        <c:ser>
          <c:idx val="1"/>
          <c:order val="1"/>
          <c:tx>
            <c:strRef>
              <c:f>工作表1!$C$1</c:f>
              <c:strCache>
                <c:ptCount val="1"/>
                <c:pt idx="0">
                  <c:v>Middle Seismic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工作表1!$A$2:$A$4</c:f>
              <c:strCache>
                <c:ptCount val="3"/>
                <c:pt idx="0">
                  <c:v>6m</c:v>
                </c:pt>
                <c:pt idx="1">
                  <c:v>9m</c:v>
                </c:pt>
                <c:pt idx="2">
                  <c:v>12m</c:v>
                </c:pt>
              </c:strCache>
            </c:strRef>
          </c:cat>
          <c:val>
            <c:numRef>
              <c:f>工作表1!$C$2:$C$4</c:f>
              <c:numCache>
                <c:formatCode>0.0%</c:formatCode>
                <c:ptCount val="3"/>
                <c:pt idx="0">
                  <c:v>-4.7325628749109283E-2</c:v>
                </c:pt>
                <c:pt idx="1">
                  <c:v>2.9249651880730587E-3</c:v>
                </c:pt>
                <c:pt idx="2">
                  <c:v>-9.2454947990436853E-3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F2F-4DA0-8D55-2A8CEDE53B85}"/>
            </c:ext>
          </c:extLst>
        </c:ser>
        <c:ser>
          <c:idx val="2"/>
          <c:order val="2"/>
          <c:tx>
            <c:strRef>
              <c:f>工作表1!$D$1</c:f>
              <c:strCache>
                <c:ptCount val="1"/>
                <c:pt idx="0">
                  <c:v>Low Seismic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工作表1!$A$2:$A$4</c:f>
              <c:strCache>
                <c:ptCount val="3"/>
                <c:pt idx="0">
                  <c:v>6m</c:v>
                </c:pt>
                <c:pt idx="1">
                  <c:v>9m</c:v>
                </c:pt>
                <c:pt idx="2">
                  <c:v>12m</c:v>
                </c:pt>
              </c:strCache>
            </c:strRef>
          </c:cat>
          <c:val>
            <c:numRef>
              <c:f>工作表1!$D$2:$D$4</c:f>
              <c:numCache>
                <c:formatCode>0.0%</c:formatCode>
                <c:ptCount val="3"/>
                <c:pt idx="0">
                  <c:v>-1.2246446899698227E-2</c:v>
                </c:pt>
                <c:pt idx="1">
                  <c:v>9.4918041695568611E-4</c:v>
                </c:pt>
                <c:pt idx="2">
                  <c:v>1.5233703604961013E-3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F2F-4DA0-8D55-2A8CEDE53B85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720324048"/>
        <c:axId val="1720329040"/>
      </c:barChart>
      <c:catAx>
        <c:axId val="17203240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720329040"/>
        <c:crosses val="autoZero"/>
        <c:auto val="1"/>
        <c:lblAlgn val="ctr"/>
        <c:lblOffset val="100"/>
        <c:noMultiLvlLbl val="0"/>
      </c:catAx>
      <c:valAx>
        <c:axId val="17203290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7203240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4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工作表1!$A$2:$A$4</c:f>
              <c:strCache>
                <c:ptCount val="3"/>
                <c:pt idx="0">
                  <c:v>Top</c:v>
                </c:pt>
                <c:pt idx="1">
                  <c:v>Bottom</c:v>
                </c:pt>
                <c:pt idx="2">
                  <c:v>Total</c:v>
                </c:pt>
              </c:strCache>
            </c:strRef>
          </c:cat>
          <c:val>
            <c:numRef>
              <c:f>工作表1!$B$2:$B$4</c:f>
              <c:numCache>
                <c:formatCode>0.0%</c:formatCode>
                <c:ptCount val="3"/>
                <c:pt idx="0">
                  <c:v>0.88300000000000001</c:v>
                </c:pt>
                <c:pt idx="1">
                  <c:v>0.96199999999999997</c:v>
                </c:pt>
                <c:pt idx="2">
                  <c:v>0.91300000000000003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CDD-4598-8798-6824CDAA59A3}"/>
            </c:ext>
          </c:extLst>
        </c:ser>
        <c:ser>
          <c:idx val="1"/>
          <c:order val="1"/>
          <c:tx>
            <c:strRef>
              <c:f>工作表1!$C$1</c:f>
              <c:strCache>
                <c:ptCount val="1"/>
                <c:pt idx="0">
                  <c:v>12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工作表1!$A$2:$A$4</c:f>
              <c:strCache>
                <c:ptCount val="3"/>
                <c:pt idx="0">
                  <c:v>Top</c:v>
                </c:pt>
                <c:pt idx="1">
                  <c:v>Bottom</c:v>
                </c:pt>
                <c:pt idx="2">
                  <c:v>Total</c:v>
                </c:pt>
              </c:strCache>
            </c:strRef>
          </c:cat>
          <c:val>
            <c:numRef>
              <c:f>工作表1!$C$2:$C$4</c:f>
              <c:numCache>
                <c:formatCode>0.0%</c:formatCode>
                <c:ptCount val="3"/>
                <c:pt idx="0">
                  <c:v>0.95389541581427506</c:v>
                </c:pt>
                <c:pt idx="1">
                  <c:v>0.9542362743742252</c:v>
                </c:pt>
                <c:pt idx="2">
                  <c:v>0.95402495056718961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CDD-4598-8798-6824CDAA59A3}"/>
            </c:ext>
          </c:extLst>
        </c:ser>
        <c:ser>
          <c:idx val="2"/>
          <c:order val="2"/>
          <c:tx>
            <c:strRef>
              <c:f>工作表1!$D$1</c:f>
              <c:strCache>
                <c:ptCount val="1"/>
                <c:pt idx="0">
                  <c:v>20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工作表1!$A$2:$A$4</c:f>
              <c:strCache>
                <c:ptCount val="3"/>
                <c:pt idx="0">
                  <c:v>Top</c:v>
                </c:pt>
                <c:pt idx="1">
                  <c:v>Bottom</c:v>
                </c:pt>
                <c:pt idx="2">
                  <c:v>Total</c:v>
                </c:pt>
              </c:strCache>
            </c:strRef>
          </c:cat>
          <c:val>
            <c:numRef>
              <c:f>工作表1!$D$2:$D$4</c:f>
              <c:numCache>
                <c:formatCode>0.0%</c:formatCode>
                <c:ptCount val="3"/>
                <c:pt idx="0">
                  <c:v>0.9963542100310635</c:v>
                </c:pt>
                <c:pt idx="1">
                  <c:v>0.96946958330599287</c:v>
                </c:pt>
                <c:pt idx="2">
                  <c:v>0.98561427467112628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CDD-4598-8798-6824CDAA59A3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720324048"/>
        <c:axId val="1720329040"/>
      </c:barChart>
      <c:catAx>
        <c:axId val="17203240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720329040"/>
        <c:crosses val="autoZero"/>
        <c:auto val="1"/>
        <c:lblAlgn val="ctr"/>
        <c:lblOffset val="100"/>
        <c:noMultiLvlLbl val="0"/>
      </c:catAx>
      <c:valAx>
        <c:axId val="1720329040"/>
        <c:scaling>
          <c:orientation val="minMax"/>
          <c:max val="1"/>
          <c:min val="0.8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7203240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Worst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工作表1!$A$2:$A$5</c:f>
              <c:strCache>
                <c:ptCount val="4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無限制</c:v>
                </c:pt>
              </c:strCache>
            </c:strRef>
          </c:cat>
          <c:val>
            <c:numRef>
              <c:f>工作表1!$B$2:$B$5</c:f>
              <c:numCache>
                <c:formatCode>General</c:formatCode>
                <c:ptCount val="4"/>
                <c:pt idx="0">
                  <c:v>0.97199999999999998</c:v>
                </c:pt>
                <c:pt idx="1">
                  <c:v>0.96</c:v>
                </c:pt>
                <c:pt idx="2">
                  <c:v>0.95</c:v>
                </c:pt>
                <c:pt idx="3">
                  <c:v>0.93299999999999994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2C7-4EC0-BF4E-FA76A2B4F1E4}"/>
            </c:ext>
          </c:extLst>
        </c:ser>
        <c:ser>
          <c:idx val="1"/>
          <c:order val="1"/>
          <c:tx>
            <c:strRef>
              <c:f>工作表1!$C$1</c:f>
              <c:strCache>
                <c:ptCount val="1"/>
                <c:pt idx="0">
                  <c:v>Mid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工作表1!$A$2:$A$5</c:f>
              <c:strCache>
                <c:ptCount val="4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無限制</c:v>
                </c:pt>
              </c:strCache>
            </c:strRef>
          </c:cat>
          <c:val>
            <c:numRef>
              <c:f>工作表1!$C$2:$C$5</c:f>
              <c:numCache>
                <c:formatCode>General</c:formatCode>
                <c:ptCount val="4"/>
                <c:pt idx="0">
                  <c:v>0.91299999999999992</c:v>
                </c:pt>
                <c:pt idx="1">
                  <c:v>0.877</c:v>
                </c:pt>
                <c:pt idx="2">
                  <c:v>0.84699999999999998</c:v>
                </c:pt>
                <c:pt idx="3">
                  <c:v>0.83799999999999997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2C7-4EC0-BF4E-FA76A2B4F1E4}"/>
            </c:ext>
          </c:extLst>
        </c:ser>
        <c:ser>
          <c:idx val="2"/>
          <c:order val="2"/>
          <c:tx>
            <c:strRef>
              <c:f>工作表1!$D$1</c:f>
              <c:strCache>
                <c:ptCount val="1"/>
                <c:pt idx="0">
                  <c:v>Best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工作表1!$A$2:$A$5</c:f>
              <c:strCache>
                <c:ptCount val="4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無限制</c:v>
                </c:pt>
              </c:strCache>
            </c:strRef>
          </c:cat>
          <c:val>
            <c:numRef>
              <c:f>工作表1!$D$2:$D$5</c:f>
              <c:numCache>
                <c:formatCode>General</c:formatCode>
                <c:ptCount val="4"/>
                <c:pt idx="0">
                  <c:v>0.88400000000000001</c:v>
                </c:pt>
                <c:pt idx="1">
                  <c:v>0.85400000000000009</c:v>
                </c:pt>
                <c:pt idx="2">
                  <c:v>0.83099999999999996</c:v>
                </c:pt>
                <c:pt idx="3">
                  <c:v>0.76900000000000002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2C7-4EC0-BF4E-FA76A2B4F1E4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720324048"/>
        <c:axId val="1720329040"/>
      </c:barChart>
      <c:catAx>
        <c:axId val="17203240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720329040"/>
        <c:crosses val="autoZero"/>
        <c:auto val="1"/>
        <c:lblAlgn val="ctr"/>
        <c:lblOffset val="100"/>
        <c:noMultiLvlLbl val="0"/>
      </c:catAx>
      <c:valAx>
        <c:axId val="1720329040"/>
        <c:scaling>
          <c:orientation val="minMax"/>
          <c:min val="0.70000000000000007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7203240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High Seismic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工作表1!$A$2:$A$4</c:f>
              <c:strCache>
                <c:ptCount val="3"/>
                <c:pt idx="0">
                  <c:v>6m</c:v>
                </c:pt>
                <c:pt idx="1">
                  <c:v>9m</c:v>
                </c:pt>
                <c:pt idx="2">
                  <c:v>12m</c:v>
                </c:pt>
              </c:strCache>
            </c:strRef>
          </c:cat>
          <c:val>
            <c:numRef>
              <c:f>工作表1!$B$2:$B$4</c:f>
              <c:numCache>
                <c:formatCode>0.0%</c:formatCode>
                <c:ptCount val="3"/>
                <c:pt idx="0">
                  <c:v>0.96899999999999997</c:v>
                </c:pt>
                <c:pt idx="1">
                  <c:v>0.98362443050577097</c:v>
                </c:pt>
                <c:pt idx="2">
                  <c:v>0.9545620505860043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05C-47F2-8D81-6D57E78F95EC}"/>
            </c:ext>
          </c:extLst>
        </c:ser>
        <c:ser>
          <c:idx val="1"/>
          <c:order val="1"/>
          <c:tx>
            <c:strRef>
              <c:f>工作表1!$C$1</c:f>
              <c:strCache>
                <c:ptCount val="1"/>
                <c:pt idx="0">
                  <c:v>Middle Seismic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工作表1!$A$2:$A$4</c:f>
              <c:strCache>
                <c:ptCount val="3"/>
                <c:pt idx="0">
                  <c:v>6m</c:v>
                </c:pt>
                <c:pt idx="1">
                  <c:v>9m</c:v>
                </c:pt>
                <c:pt idx="2">
                  <c:v>12m</c:v>
                </c:pt>
              </c:strCache>
            </c:strRef>
          </c:cat>
          <c:val>
            <c:numRef>
              <c:f>工作表1!$C$2:$C$4</c:f>
              <c:numCache>
                <c:formatCode>0.0%</c:formatCode>
                <c:ptCount val="3"/>
                <c:pt idx="0">
                  <c:v>0.95822843243651423</c:v>
                </c:pt>
                <c:pt idx="1">
                  <c:v>0.96637017055845364</c:v>
                </c:pt>
                <c:pt idx="2">
                  <c:v>0.96882785995617682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05C-47F2-8D81-6D57E78F95EC}"/>
            </c:ext>
          </c:extLst>
        </c:ser>
        <c:ser>
          <c:idx val="2"/>
          <c:order val="2"/>
          <c:tx>
            <c:strRef>
              <c:f>工作表1!$D$1</c:f>
              <c:strCache>
                <c:ptCount val="1"/>
                <c:pt idx="0">
                  <c:v>Low Seismic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工作表1!$A$2:$A$4</c:f>
              <c:strCache>
                <c:ptCount val="3"/>
                <c:pt idx="0">
                  <c:v>6m</c:v>
                </c:pt>
                <c:pt idx="1">
                  <c:v>9m</c:v>
                </c:pt>
                <c:pt idx="2">
                  <c:v>12m</c:v>
                </c:pt>
              </c:strCache>
            </c:strRef>
          </c:cat>
          <c:val>
            <c:numRef>
              <c:f>工作表1!$D$2:$D$4</c:f>
              <c:numCache>
                <c:formatCode>0.0%</c:formatCode>
                <c:ptCount val="3"/>
                <c:pt idx="0">
                  <c:v>0.95845011730724239</c:v>
                </c:pt>
                <c:pt idx="1">
                  <c:v>0.96930798590876444</c:v>
                </c:pt>
                <c:pt idx="2">
                  <c:v>0.97592725654198931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05C-47F2-8D81-6D57E78F95EC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720324048"/>
        <c:axId val="1720329040"/>
      </c:barChart>
      <c:catAx>
        <c:axId val="17203240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720329040"/>
        <c:crosses val="autoZero"/>
        <c:auto val="1"/>
        <c:lblAlgn val="ctr"/>
        <c:lblOffset val="100"/>
        <c:noMultiLvlLbl val="0"/>
      </c:catAx>
      <c:valAx>
        <c:axId val="1720329040"/>
        <c:scaling>
          <c:orientation val="minMax"/>
          <c:min val="0.8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7203240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smoothMarker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Mode 1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工作表1!$B$2:$B$6</c:f>
              <c:numCache>
                <c:formatCode>0.000</c:formatCode>
                <c:ptCount val="5"/>
                <c:pt idx="0">
                  <c:v>1</c:v>
                </c:pt>
                <c:pt idx="1">
                  <c:v>0.83840175705355646</c:v>
                </c:pt>
                <c:pt idx="2">
                  <c:v>0.58033451596553476</c:v>
                </c:pt>
                <c:pt idx="3">
                  <c:v>0.26365306639635078</c:v>
                </c:pt>
                <c:pt idx="4" formatCode="General">
                  <c:v>0</c:v>
                </c:pt>
              </c:numCache>
            </c:numRef>
          </c:xVal>
          <c:yVal>
            <c:numRef>
              <c:f>工作表1!$A$2:$A$6</c:f>
              <c:numCache>
                <c:formatCode>General</c:formatCode>
                <c:ptCount val="5"/>
                <c:pt idx="0">
                  <c:v>16.5</c:v>
                </c:pt>
                <c:pt idx="1">
                  <c:v>12.5</c:v>
                </c:pt>
                <c:pt idx="2">
                  <c:v>8.5</c:v>
                </c:pt>
                <c:pt idx="3">
                  <c:v>4.5</c:v>
                </c:pt>
                <c:pt idx="4">
                  <c:v>0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0175-4F61-BF71-D3DF7533FDD9}"/>
            </c:ext>
          </c:extLst>
        </c:ser>
        <c:ser>
          <c:idx val="1"/>
          <c:order val="1"/>
          <c:tx>
            <c:strRef>
              <c:f>工作表1!$C$1</c:f>
              <c:strCache>
                <c:ptCount val="1"/>
                <c:pt idx="0">
                  <c:v>Mode 2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工作表1!$C$2:$C$6</c:f>
              <c:numCache>
                <c:formatCode>General</c:formatCode>
                <c:ptCount val="5"/>
                <c:pt idx="0">
                  <c:v>1</c:v>
                </c:pt>
                <c:pt idx="1">
                  <c:v>-0.18335815338793746</c:v>
                </c:pt>
                <c:pt idx="2">
                  <c:v>-1.0672002978406554</c:v>
                </c:pt>
                <c:pt idx="3">
                  <c:v>-0.86074708364358399</c:v>
                </c:pt>
                <c:pt idx="4">
                  <c:v>0</c:v>
                </c:pt>
              </c:numCache>
            </c:numRef>
          </c:xVal>
          <c:yVal>
            <c:numRef>
              <c:f>工作表1!$A$2:$A$6</c:f>
              <c:numCache>
                <c:formatCode>General</c:formatCode>
                <c:ptCount val="5"/>
                <c:pt idx="0">
                  <c:v>16.5</c:v>
                </c:pt>
                <c:pt idx="1">
                  <c:v>12.5</c:v>
                </c:pt>
                <c:pt idx="2">
                  <c:v>8.5</c:v>
                </c:pt>
                <c:pt idx="3">
                  <c:v>4.5</c:v>
                </c:pt>
                <c:pt idx="4">
                  <c:v>0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0175-4F61-BF71-D3DF7533FDD9}"/>
            </c:ext>
          </c:extLst>
        </c:ser>
        <c:ser>
          <c:idx val="2"/>
          <c:order val="2"/>
          <c:tx>
            <c:strRef>
              <c:f>工作表1!$D$1</c:f>
              <c:strCache>
                <c:ptCount val="1"/>
                <c:pt idx="0">
                  <c:v>Mode 3</c:v>
                </c:pt>
              </c:strCache>
            </c:strRef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工作表1!$D$2:$D$6</c:f>
              <c:numCache>
                <c:formatCode>General</c:formatCode>
                <c:ptCount val="5"/>
                <c:pt idx="0">
                  <c:v>1</c:v>
                </c:pt>
                <c:pt idx="1">
                  <c:v>-1.6052255639097743</c:v>
                </c:pt>
                <c:pt idx="2">
                  <c:v>-0.19975563909774435</c:v>
                </c:pt>
                <c:pt idx="3">
                  <c:v>1.7513721804511277</c:v>
                </c:pt>
                <c:pt idx="4">
                  <c:v>0</c:v>
                </c:pt>
              </c:numCache>
            </c:numRef>
          </c:xVal>
          <c:yVal>
            <c:numRef>
              <c:f>工作表1!$A$2:$A$6</c:f>
              <c:numCache>
                <c:formatCode>General</c:formatCode>
                <c:ptCount val="5"/>
                <c:pt idx="0">
                  <c:v>16.5</c:v>
                </c:pt>
                <c:pt idx="1">
                  <c:v>12.5</c:v>
                </c:pt>
                <c:pt idx="2">
                  <c:v>8.5</c:v>
                </c:pt>
                <c:pt idx="3">
                  <c:v>4.5</c:v>
                </c:pt>
                <c:pt idx="4">
                  <c:v>0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0175-4F61-BF71-D3DF7533FDD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314405535"/>
        <c:axId val="1314415103"/>
      </c:scatterChart>
      <c:valAx>
        <c:axId val="1314405535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314415103"/>
        <c:crosses val="autoZero"/>
        <c:crossBetween val="midCat"/>
      </c:valAx>
      <c:valAx>
        <c:axId val="131441510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314405535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vmlDrawing1.vml.rels><?xml version="1.0" encoding="UTF-8" standalone="yes"?>
<Relationships xmlns="http://schemas.openxmlformats.org/package/2006/relationships"><Relationship Id="rId8" Type="http://schemas.openxmlformats.org/officeDocument/2006/relationships/image" Target="../media/image14.wmf"/><Relationship Id="rId3" Type="http://schemas.openxmlformats.org/officeDocument/2006/relationships/image" Target="../media/image9.wmf"/><Relationship Id="rId7" Type="http://schemas.openxmlformats.org/officeDocument/2006/relationships/image" Target="../media/image13.wmf"/><Relationship Id="rId2" Type="http://schemas.openxmlformats.org/officeDocument/2006/relationships/image" Target="../media/image8.wmf"/><Relationship Id="rId1" Type="http://schemas.openxmlformats.org/officeDocument/2006/relationships/image" Target="../media/image7.wmf"/><Relationship Id="rId6" Type="http://schemas.openxmlformats.org/officeDocument/2006/relationships/image" Target="../media/image12.wmf"/><Relationship Id="rId5" Type="http://schemas.openxmlformats.org/officeDocument/2006/relationships/image" Target="../media/image11.wmf"/><Relationship Id="rId4" Type="http://schemas.openxmlformats.org/officeDocument/2006/relationships/image" Target="../media/image10.wmf"/></Relationships>
</file>

<file path=ppt/drawings/_rels/vmlDrawing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66.wmf"/><Relationship Id="rId1" Type="http://schemas.openxmlformats.org/officeDocument/2006/relationships/image" Target="../media/image65.w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70.wmf"/><Relationship Id="rId2" Type="http://schemas.openxmlformats.org/officeDocument/2006/relationships/image" Target="../media/image69.wmf"/><Relationship Id="rId1" Type="http://schemas.openxmlformats.org/officeDocument/2006/relationships/image" Target="../media/image68.wmf"/><Relationship Id="rId5" Type="http://schemas.openxmlformats.org/officeDocument/2006/relationships/image" Target="../media/image72.wmf"/><Relationship Id="rId4" Type="http://schemas.openxmlformats.org/officeDocument/2006/relationships/image" Target="../media/image71.w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77.wmf"/><Relationship Id="rId2" Type="http://schemas.openxmlformats.org/officeDocument/2006/relationships/image" Target="../media/image76.wmf"/><Relationship Id="rId1" Type="http://schemas.openxmlformats.org/officeDocument/2006/relationships/image" Target="../media/image75.wmf"/><Relationship Id="rId4" Type="http://schemas.openxmlformats.org/officeDocument/2006/relationships/image" Target="../media/image78.wmf"/></Relationships>
</file>

<file path=ppt/drawings/_rels/vmlDrawing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85.wmf"/><Relationship Id="rId2" Type="http://schemas.openxmlformats.org/officeDocument/2006/relationships/image" Target="../media/image84.wmf"/><Relationship Id="rId1" Type="http://schemas.openxmlformats.org/officeDocument/2006/relationships/image" Target="../media/image83.wmf"/></Relationships>
</file>

<file path=ppt/drawings/_rels/vmlDrawing14.vml.rels><?xml version="1.0" encoding="UTF-8" standalone="yes"?>
<Relationships xmlns="http://schemas.openxmlformats.org/package/2006/relationships"><Relationship Id="rId3" Type="http://schemas.openxmlformats.org/officeDocument/2006/relationships/image" Target="../media/image88.wmf"/><Relationship Id="rId2" Type="http://schemas.openxmlformats.org/officeDocument/2006/relationships/image" Target="../media/image87.wmf"/><Relationship Id="rId1" Type="http://schemas.openxmlformats.org/officeDocument/2006/relationships/image" Target="../media/image86.wmf"/></Relationships>
</file>

<file path=ppt/drawings/_rels/vmlDrawing15.vml.rels><?xml version="1.0" encoding="UTF-8" standalone="yes"?>
<Relationships xmlns="http://schemas.openxmlformats.org/package/2006/relationships"><Relationship Id="rId3" Type="http://schemas.openxmlformats.org/officeDocument/2006/relationships/image" Target="../media/image94.wmf"/><Relationship Id="rId2" Type="http://schemas.openxmlformats.org/officeDocument/2006/relationships/image" Target="../media/image93.wmf"/><Relationship Id="rId1" Type="http://schemas.openxmlformats.org/officeDocument/2006/relationships/image" Target="../media/image86.w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95.w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86.wmf"/></Relationships>
</file>

<file path=ppt/drawings/_rels/vmlDrawing18.vml.rels><?xml version="1.0" encoding="UTF-8" standalone="yes"?>
<Relationships xmlns="http://schemas.openxmlformats.org/package/2006/relationships"><Relationship Id="rId3" Type="http://schemas.openxmlformats.org/officeDocument/2006/relationships/image" Target="../media/image7.wmf"/><Relationship Id="rId2" Type="http://schemas.openxmlformats.org/officeDocument/2006/relationships/image" Target="../media/image98.wmf"/><Relationship Id="rId1" Type="http://schemas.openxmlformats.org/officeDocument/2006/relationships/image" Target="../media/image29.w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0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8.wmf"/><Relationship Id="rId2" Type="http://schemas.openxmlformats.org/officeDocument/2006/relationships/image" Target="../media/image17.wmf"/><Relationship Id="rId1" Type="http://schemas.openxmlformats.org/officeDocument/2006/relationships/image" Target="../media/image16.wmf"/><Relationship Id="rId4" Type="http://schemas.openxmlformats.org/officeDocument/2006/relationships/image" Target="../media/image19.emf"/></Relationships>
</file>

<file path=ppt/drawings/_rels/vmlDrawing20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wmf"/><Relationship Id="rId2" Type="http://schemas.openxmlformats.org/officeDocument/2006/relationships/image" Target="../media/image101.wmf"/><Relationship Id="rId1" Type="http://schemas.openxmlformats.org/officeDocument/2006/relationships/image" Target="../media/image86.w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3.w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5.w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0.wmf"/></Relationships>
</file>

<file path=ppt/drawings/_rels/vmlDrawing2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wmf"/><Relationship Id="rId2" Type="http://schemas.openxmlformats.org/officeDocument/2006/relationships/image" Target="../media/image113.wmf"/><Relationship Id="rId1" Type="http://schemas.openxmlformats.org/officeDocument/2006/relationships/image" Target="../media/image112.wmf"/><Relationship Id="rId5" Type="http://schemas.openxmlformats.org/officeDocument/2006/relationships/image" Target="../media/image116.wmf"/><Relationship Id="rId4" Type="http://schemas.openxmlformats.org/officeDocument/2006/relationships/image" Target="../media/image115.wmf"/></Relationships>
</file>

<file path=ppt/drawings/_rels/vmlDrawing2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wmf"/><Relationship Id="rId2" Type="http://schemas.openxmlformats.org/officeDocument/2006/relationships/image" Target="../media/image113.wmf"/><Relationship Id="rId1" Type="http://schemas.openxmlformats.org/officeDocument/2006/relationships/image" Target="../media/image112.wmf"/><Relationship Id="rId5" Type="http://schemas.openxmlformats.org/officeDocument/2006/relationships/image" Target="../media/image119.wmf"/><Relationship Id="rId4" Type="http://schemas.openxmlformats.org/officeDocument/2006/relationships/image" Target="../media/image115.wmf"/></Relationships>
</file>

<file path=ppt/drawings/_rels/vmlDrawing2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wmf"/><Relationship Id="rId2" Type="http://schemas.openxmlformats.org/officeDocument/2006/relationships/image" Target="../media/image121.wmf"/><Relationship Id="rId1" Type="http://schemas.openxmlformats.org/officeDocument/2006/relationships/image" Target="../media/image120.wmf"/><Relationship Id="rId5" Type="http://schemas.openxmlformats.org/officeDocument/2006/relationships/image" Target="../media/image119.wmf"/><Relationship Id="rId4" Type="http://schemas.openxmlformats.org/officeDocument/2006/relationships/image" Target="../media/image123.wmf"/></Relationships>
</file>

<file path=ppt/drawings/_rels/vmlDrawing27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wmf"/><Relationship Id="rId2" Type="http://schemas.openxmlformats.org/officeDocument/2006/relationships/image" Target="../media/image127.wmf"/><Relationship Id="rId1" Type="http://schemas.openxmlformats.org/officeDocument/2006/relationships/image" Target="../media/image126.wmf"/><Relationship Id="rId5" Type="http://schemas.openxmlformats.org/officeDocument/2006/relationships/image" Target="../media/image116.wmf"/><Relationship Id="rId4" Type="http://schemas.openxmlformats.org/officeDocument/2006/relationships/image" Target="../media/image129.w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9.w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9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25.wmf"/><Relationship Id="rId2" Type="http://schemas.openxmlformats.org/officeDocument/2006/relationships/image" Target="../media/image24.wmf"/><Relationship Id="rId1" Type="http://schemas.openxmlformats.org/officeDocument/2006/relationships/image" Target="../media/image23.w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1.wmf"/></Relationships>
</file>

<file path=ppt/drawings/_rels/vmlDrawing3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wmf"/><Relationship Id="rId2" Type="http://schemas.openxmlformats.org/officeDocument/2006/relationships/image" Target="../media/image157.wmf"/><Relationship Id="rId1" Type="http://schemas.openxmlformats.org/officeDocument/2006/relationships/image" Target="../media/image156.wmf"/><Relationship Id="rId5" Type="http://schemas.openxmlformats.org/officeDocument/2006/relationships/image" Target="../media/image160.wmf"/><Relationship Id="rId4" Type="http://schemas.openxmlformats.org/officeDocument/2006/relationships/image" Target="../media/image159.wmf"/></Relationships>
</file>

<file path=ppt/drawings/_rels/vmlDrawing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8.wmf"/></Relationships>
</file>

<file path=ppt/drawings/_rels/vmlDrawing33.vml.rels><?xml version="1.0" encoding="UTF-8" standalone="yes"?>
<Relationships xmlns="http://schemas.openxmlformats.org/package/2006/relationships"><Relationship Id="rId3" Type="http://schemas.openxmlformats.org/officeDocument/2006/relationships/image" Target="../media/image29.wmf"/><Relationship Id="rId2" Type="http://schemas.openxmlformats.org/officeDocument/2006/relationships/image" Target="../media/image28.wmf"/><Relationship Id="rId1" Type="http://schemas.openxmlformats.org/officeDocument/2006/relationships/image" Target="../media/image18.wmf"/></Relationships>
</file>

<file path=ppt/drawings/_rels/vmlDrawing34.vml.rels><?xml version="1.0" encoding="UTF-8" standalone="yes"?>
<Relationships xmlns="http://schemas.openxmlformats.org/package/2006/relationships"><Relationship Id="rId3" Type="http://schemas.openxmlformats.org/officeDocument/2006/relationships/image" Target="../media/image29.wmf"/><Relationship Id="rId2" Type="http://schemas.openxmlformats.org/officeDocument/2006/relationships/image" Target="../media/image28.wmf"/><Relationship Id="rId1" Type="http://schemas.openxmlformats.org/officeDocument/2006/relationships/image" Target="../media/image18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29.wmf"/><Relationship Id="rId2" Type="http://schemas.openxmlformats.org/officeDocument/2006/relationships/image" Target="../media/image28.wmf"/><Relationship Id="rId1" Type="http://schemas.openxmlformats.org/officeDocument/2006/relationships/image" Target="../media/image18.wmf"/><Relationship Id="rId5" Type="http://schemas.openxmlformats.org/officeDocument/2006/relationships/image" Target="../media/image31.wmf"/><Relationship Id="rId4" Type="http://schemas.openxmlformats.org/officeDocument/2006/relationships/image" Target="../media/image30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31.wmf"/><Relationship Id="rId2" Type="http://schemas.openxmlformats.org/officeDocument/2006/relationships/image" Target="../media/image30.wmf"/><Relationship Id="rId1" Type="http://schemas.openxmlformats.org/officeDocument/2006/relationships/image" Target="../media/image29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42.wmf"/><Relationship Id="rId2" Type="http://schemas.openxmlformats.org/officeDocument/2006/relationships/image" Target="../media/image41.wmf"/><Relationship Id="rId1" Type="http://schemas.openxmlformats.org/officeDocument/2006/relationships/image" Target="../media/image40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46.wmf"/><Relationship Id="rId2" Type="http://schemas.openxmlformats.org/officeDocument/2006/relationships/image" Target="../media/image45.wmf"/><Relationship Id="rId1" Type="http://schemas.openxmlformats.org/officeDocument/2006/relationships/image" Target="../media/image44.wmf"/><Relationship Id="rId4" Type="http://schemas.openxmlformats.org/officeDocument/2006/relationships/image" Target="../media/image47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51.wmf"/><Relationship Id="rId2" Type="http://schemas.openxmlformats.org/officeDocument/2006/relationships/image" Target="../media/image50.wmf"/><Relationship Id="rId1" Type="http://schemas.openxmlformats.org/officeDocument/2006/relationships/image" Target="../media/image49.wmf"/><Relationship Id="rId4" Type="http://schemas.openxmlformats.org/officeDocument/2006/relationships/image" Target="../media/image52.e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57.wmf"/><Relationship Id="rId1" Type="http://schemas.openxmlformats.org/officeDocument/2006/relationships/image" Target="../media/image56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7FB05D-A85A-41E9-95F8-557FC4A8E4EF}" type="datetimeFigureOut">
              <a:rPr lang="zh-TW" altLang="en-US" smtClean="0"/>
              <a:t>2019/6/25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9FA8AB-93ED-4030-B179-2AF13832ABA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996579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Try </a:t>
            </a:r>
            <a:r>
              <a:rPr lang="zh-CN" altLang="en-US" dirty="0"/>
              <a:t>講清楚脈絡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702961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LowSeismic4Floor12M</a:t>
            </a:r>
            <a:r>
              <a:rPr lang="zh-TW" altLang="en-US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endParaRPr lang="en-US" altLang="zh-TW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681055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同第</a:t>
            </a:r>
            <a:r>
              <a:rPr lang="en-US" altLang="zh-TW" dirty="0"/>
              <a:t>3</a:t>
            </a:r>
            <a:r>
              <a:rPr lang="zh-TW" altLang="en-US" dirty="0"/>
              <a:t>頁</a:t>
            </a:r>
            <a:endParaRPr lang="en-US" altLang="zh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510952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LowSeismic4Floor12M</a:t>
            </a:r>
            <a:r>
              <a:rPr lang="zh-TW" altLang="en-US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endParaRPr lang="en-US" altLang="zh-TW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538039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804593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LowSeismic4Floor12M</a:t>
            </a:r>
            <a:r>
              <a:rPr lang="zh-TW" altLang="en-US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endParaRPr lang="en-US" altLang="zh-TW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113385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LowSeismic4Floor12M</a:t>
            </a:r>
            <a:r>
              <a:rPr lang="zh-TW" altLang="en-US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endParaRPr lang="en-US" altLang="zh-TW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590159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理論最佳解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34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220917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>
                <a:effectLst/>
              </a:rPr>
              <a:t>由於很複雜，先記得最終的結果</a:t>
            </a:r>
            <a:endParaRPr lang="en-US" altLang="zh-TW" dirty="0">
              <a:effectLst/>
            </a:endParaRPr>
          </a:p>
          <a:p>
            <a:r>
              <a:rPr lang="en-US" altLang="zh-TW" dirty="0">
                <a:effectLst/>
              </a:rPr>
              <a:t>400</a:t>
            </a:r>
            <a:endParaRPr lang="zh-TW" altLang="en-US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36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622627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3500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37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195132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44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881169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用最有感覺的圖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0174110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Low Seismic 12m 90.4%</a:t>
            </a:r>
            <a:endParaRPr lang="zh-TW" altLang="en-US" sz="1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45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7199097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DBE 1602 11.5</a:t>
            </a:r>
          </a:p>
          <a:p>
            <a:r>
              <a:rPr lang="en-US" altLang="zh-TW" dirty="0"/>
              <a:t>MCE 1116 15.5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54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792180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61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4221680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LowSeismic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4Floor 12M</a:t>
            </a: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69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521344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LowSeismic4Floor12M</a:t>
            </a:r>
            <a:r>
              <a:rPr lang="en-US" altLang="zh-TW" baseline="0" dirty="0"/>
              <a:t> 0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234448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欣銓 </a:t>
            </a:r>
            <a:r>
              <a:rPr lang="en-US" dirty="0"/>
              <a:t>1140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040761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LowSeismic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4Floor 12M</a:t>
            </a: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129788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GA </a:t>
            </a:r>
            <a:r>
              <a:rPr lang="zh-TW" altLang="en-US" dirty="0"/>
              <a:t>演算法</a:t>
            </a:r>
            <a:endParaRPr lang="en-US" altLang="zh-TW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LowSeismic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4Floor 12M</a:t>
            </a: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</a:t>
            </a:r>
            <a:endParaRPr lang="en-US" altLang="zh-TW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LowSeismic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4Floor 12M</a:t>
            </a: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262762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同第三頁的圖</a:t>
            </a:r>
            <a:endParaRPr lang="en-US" altLang="zh-TW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這個可以仔細想想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279836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LowSeismic4Floor12M</a:t>
            </a:r>
            <a:r>
              <a:rPr lang="zh-TW" altLang="en-US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endParaRPr lang="en-US" altLang="zh-TW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50777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LowSeismic4Floor12M</a:t>
            </a:r>
            <a:r>
              <a:rPr lang="zh-TW" altLang="en-US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endParaRPr lang="en-US" altLang="zh-TW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016864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or.fr/" TargetMode="External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 Slide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sosceles Triangle 10"/>
          <p:cNvSpPr/>
          <p:nvPr userDrawn="1"/>
        </p:nvSpPr>
        <p:spPr>
          <a:xfrm>
            <a:off x="9420352" y="4468648"/>
            <a:ext cx="2771648" cy="2389352"/>
          </a:xfrm>
          <a:prstGeom prst="triangle">
            <a:avLst>
              <a:gd name="adj" fmla="val 100000"/>
            </a:avLst>
          </a:prstGeom>
          <a:solidFill>
            <a:schemeClr val="tx1">
              <a:lumMod val="65000"/>
              <a:lumOff val="35000"/>
              <a:alpha val="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fr-FR"/>
          </a:p>
        </p:txBody>
      </p:sp>
      <p:sp>
        <p:nvSpPr>
          <p:cNvPr id="10" name="Isosceles Triangle 9"/>
          <p:cNvSpPr/>
          <p:nvPr userDrawn="1"/>
        </p:nvSpPr>
        <p:spPr>
          <a:xfrm>
            <a:off x="10188448" y="5130800"/>
            <a:ext cx="2003552" cy="1727200"/>
          </a:xfrm>
          <a:prstGeom prst="triangle">
            <a:avLst>
              <a:gd name="adj" fmla="val 100000"/>
            </a:avLst>
          </a:prstGeom>
          <a:solidFill>
            <a:schemeClr val="tx1">
              <a:lumMod val="65000"/>
              <a:lumOff val="35000"/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2B3B4D-10A2-4BE1-AB8E-3DCE5A42732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7E7069-7A31-444D-80E6-B61C02E1392B}" type="datetime1">
              <a:rPr lang="fr-FR" altLang="zh-TW" smtClean="0"/>
              <a:t>25/06/2019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EEBF60-08D0-4FC5-B9EF-E3C7B7F028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5B4B90-A549-404C-9A50-A6D4578094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69966981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s - 3 Collage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40644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4064400" y="0"/>
            <a:ext cx="40644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8128800" y="0"/>
            <a:ext cx="40632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F9846574-C5D9-4541-A02B-C658C40675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24F10B-ECA2-4753-8694-8A0132243A1A}" type="datetime1">
              <a:rPr lang="fr-FR" altLang="zh-TW" smtClean="0"/>
              <a:t>25/06/2019</a:t>
            </a:fld>
            <a:endParaRPr lang="fr-FR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3CF8029F-A75F-4A6C-9B77-D4DC0F2CEC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0F7FFB95-0236-4810-BE8A-09F9C6E409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76798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s - 6 Collage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4064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4064000" y="0"/>
            <a:ext cx="4064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8128000" y="0"/>
            <a:ext cx="4064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8128000" y="3429000"/>
            <a:ext cx="4064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4" hasCustomPrompt="1"/>
          </p:nvPr>
        </p:nvSpPr>
        <p:spPr>
          <a:xfrm>
            <a:off x="4064000" y="3429000"/>
            <a:ext cx="4064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15" hasCustomPrompt="1"/>
          </p:nvPr>
        </p:nvSpPr>
        <p:spPr>
          <a:xfrm>
            <a:off x="0" y="3429000"/>
            <a:ext cx="4064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4F64A90B-CF09-4A0C-964C-CCE2F389150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3763D6-108C-484F-A72E-357B7AC47626}" type="datetime1">
              <a:rPr lang="fr-FR" altLang="zh-TW" smtClean="0"/>
              <a:t>25/06/2019</a:t>
            </a:fld>
            <a:endParaRPr lang="fr-FR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38A952C6-C50D-4D27-A031-9F982CD85D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A6D60CB7-F310-48A1-80FC-606923F4C8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39608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- Fullscreen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cover</a:t>
            </a:r>
            <a:r>
              <a:rPr lang="fr-FR" dirty="0"/>
              <a:t>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54A077DE-2949-4E1A-A7D2-4FBE62B42A1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A2E91A-1B1C-4AA6-BE7D-BFAB22416A0A}" type="datetime1">
              <a:rPr lang="fr-FR" altLang="zh-TW" smtClean="0"/>
              <a:t>25/06/2019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E3EE20-567C-4C34-8BB7-F1F7931EC0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8ABE87-6DB0-404E-870D-522D1C6466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69312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- 2 Collage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3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3D674FCD-0A62-42CB-A507-A24ACB4903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63E6B3-FD71-4468-88B9-C0735253CCAA}" type="datetime1">
              <a:rPr lang="fr-FR" altLang="zh-TW" smtClean="0"/>
              <a:t>25/06/2019</a:t>
            </a:fld>
            <a:endParaRPr lang="fr-FR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2AAB05D0-E22C-472E-BF13-4E9F01506B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A3109015-8337-4804-B005-FEEEEB222C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37686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839788" y="660400"/>
            <a:ext cx="4481512" cy="701731"/>
          </a:xfrm>
          <a:prstGeom prst="rect">
            <a:avLst/>
          </a:prstGeom>
        </p:spPr>
        <p:txBody>
          <a:bodyPr lIns="0">
            <a:spAutoFit/>
          </a:bodyPr>
          <a:lstStyle>
            <a:lvl1pPr marL="0" indent="0">
              <a:buNone/>
              <a:defRPr sz="4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fr-FR" dirty="0" err="1"/>
              <a:t>Title</a:t>
            </a:r>
            <a:r>
              <a:rPr lang="fr-FR" dirty="0"/>
              <a:t> </a:t>
            </a:r>
            <a:r>
              <a:rPr lang="fr-FR" dirty="0" err="1"/>
              <a:t>goes</a:t>
            </a:r>
            <a:r>
              <a:rPr lang="fr-FR" dirty="0"/>
              <a:t> </a:t>
            </a:r>
            <a:r>
              <a:rPr lang="fr-FR" dirty="0" err="1"/>
              <a:t>here</a:t>
            </a:r>
            <a:endParaRPr lang="fr-FR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23EC2353-4E52-497D-A4B2-2E750BD50B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037967-40FB-4E34-8FF3-6969956CCBF8}" type="datetime1">
              <a:rPr lang="fr-FR" altLang="zh-TW" smtClean="0"/>
              <a:t>25/06/2019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313D28-51FB-4F50-BDBF-A7C8780FD0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E1FB78-7A43-425A-87EA-CC2A172D34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31762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etitors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839788" y="660400"/>
            <a:ext cx="4481512" cy="701731"/>
          </a:xfrm>
          <a:prstGeom prst="rect">
            <a:avLst/>
          </a:prstGeom>
        </p:spPr>
        <p:txBody>
          <a:bodyPr lIns="0">
            <a:spAutoFit/>
          </a:bodyPr>
          <a:lstStyle>
            <a:lvl1pPr marL="0" indent="0">
              <a:buNone/>
              <a:defRPr sz="4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fr-FR" dirty="0" err="1"/>
              <a:t>Title</a:t>
            </a:r>
            <a:r>
              <a:rPr lang="fr-FR" dirty="0"/>
              <a:t> </a:t>
            </a:r>
            <a:r>
              <a:rPr lang="fr-FR" dirty="0" err="1"/>
              <a:t>goes</a:t>
            </a:r>
            <a:r>
              <a:rPr lang="fr-FR" dirty="0"/>
              <a:t> </a:t>
            </a:r>
            <a:r>
              <a:rPr lang="fr-FR" dirty="0" err="1"/>
              <a:t>here</a:t>
            </a:r>
            <a:endParaRPr lang="fr-FR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1172069" y="2515800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3830366" y="2515800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6488663" y="2515800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9146960" y="2515800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1172069" y="4167046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6" hasCustomPrompt="1"/>
          </p:nvPr>
        </p:nvSpPr>
        <p:spPr>
          <a:xfrm>
            <a:off x="3830366" y="4167046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7" hasCustomPrompt="1"/>
          </p:nvPr>
        </p:nvSpPr>
        <p:spPr>
          <a:xfrm>
            <a:off x="6488663" y="4167046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18" hasCustomPrompt="1"/>
          </p:nvPr>
        </p:nvSpPr>
        <p:spPr>
          <a:xfrm>
            <a:off x="9146960" y="4167046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B65860AB-B60C-4CB6-A224-D2EEA226F7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ACC2AA-C9BE-4B6D-A61B-7594931CB630}" type="datetime1">
              <a:rPr lang="fr-FR" altLang="zh-TW" smtClean="0"/>
              <a:t>25/06/2019</a:t>
            </a:fld>
            <a:endParaRPr lang="fr-FR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B364F6EB-F5B4-42CC-A158-D347FFFC81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3F45674F-4740-4A8E-B735-D260A20B0C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41456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nders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839788" y="660400"/>
            <a:ext cx="4481512" cy="701731"/>
          </a:xfrm>
          <a:prstGeom prst="rect">
            <a:avLst/>
          </a:prstGeom>
        </p:spPr>
        <p:txBody>
          <a:bodyPr lIns="0">
            <a:spAutoFit/>
          </a:bodyPr>
          <a:lstStyle>
            <a:lvl1pPr marL="0" indent="0">
              <a:buNone/>
              <a:defRPr sz="4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fr-FR" dirty="0" err="1"/>
              <a:t>Title</a:t>
            </a:r>
            <a:r>
              <a:rPr lang="fr-FR" dirty="0"/>
              <a:t> </a:t>
            </a:r>
            <a:r>
              <a:rPr lang="fr-FR" dirty="0" err="1"/>
              <a:t>goes</a:t>
            </a:r>
            <a:r>
              <a:rPr lang="fr-FR" dirty="0"/>
              <a:t> </a:t>
            </a:r>
            <a:r>
              <a:rPr lang="fr-FR" dirty="0" err="1"/>
              <a:t>here</a:t>
            </a:r>
            <a:endParaRPr lang="fr-FR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1413649" y="1907253"/>
            <a:ext cx="1588275" cy="1588275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r>
              <a:rPr lang="fr-FR" dirty="0"/>
              <a:t>Picture</a:t>
            </a:r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5303478" y="1907253"/>
            <a:ext cx="1588275" cy="1588275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r>
              <a:rPr lang="fr-FR" dirty="0"/>
              <a:t>Picture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9193307" y="1907253"/>
            <a:ext cx="1588275" cy="1588275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r>
              <a:rPr lang="fr-FR" dirty="0"/>
              <a:t>Picture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D8D4F98B-F535-42AC-B3A6-07C069450A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45520A-363C-425F-A28D-4D02521E9EC2}" type="datetime1">
              <a:rPr lang="fr-FR" altLang="zh-TW" smtClean="0"/>
              <a:t>25/06/2019</a:t>
            </a:fld>
            <a:endParaRPr lang="fr-FR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0936F9E3-BC92-4459-8066-2F25BDEDE1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942BD7FB-F1A6-4341-AF8B-A390D4CD43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79063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rget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2095500" y="2084199"/>
            <a:ext cx="1961858" cy="1961858"/>
          </a:xfrm>
          <a:prstGeom prst="ellipse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8134642" y="2149621"/>
            <a:ext cx="1961858" cy="1961858"/>
          </a:xfrm>
          <a:prstGeom prst="ellipse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839788" y="660400"/>
            <a:ext cx="4481512" cy="701731"/>
          </a:xfrm>
          <a:prstGeom prst="rect">
            <a:avLst/>
          </a:prstGeom>
        </p:spPr>
        <p:txBody>
          <a:bodyPr lIns="0">
            <a:spAutoFit/>
          </a:bodyPr>
          <a:lstStyle>
            <a:lvl1pPr marL="0" indent="0">
              <a:buNone/>
              <a:defRPr sz="4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fr-FR" dirty="0" err="1"/>
              <a:t>Title</a:t>
            </a:r>
            <a:r>
              <a:rPr lang="fr-FR" dirty="0"/>
              <a:t> </a:t>
            </a:r>
            <a:r>
              <a:rPr lang="fr-FR" dirty="0" err="1"/>
              <a:t>goes</a:t>
            </a:r>
            <a:r>
              <a:rPr lang="fr-FR" dirty="0"/>
              <a:t> </a:t>
            </a:r>
            <a:r>
              <a:rPr lang="fr-FR" dirty="0" err="1"/>
              <a:t>here</a:t>
            </a:r>
            <a:endParaRPr lang="fr-FR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3D391910-59C3-4A6C-A92C-14BCFCAACB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2E36E1-A9EF-44B8-BDC2-AD38F076111B}" type="datetime1">
              <a:rPr lang="fr-FR" altLang="zh-TW" smtClean="0"/>
              <a:t>25/06/2019</a:t>
            </a:fld>
            <a:endParaRPr lang="fr-FR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851203F5-0452-4F1B-8FDA-93CDD55EA7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075E621A-06C1-48FB-B4B5-A6049B394C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46326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312089D0-15D8-4668-94AB-2DD2C8345D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060845-F4F6-4A6C-87EC-25D40DD76F66}" type="datetime1">
              <a:rPr lang="fr-FR" altLang="zh-TW" smtClean="0"/>
              <a:t>25/06/2019</a:t>
            </a:fld>
            <a:endParaRPr lang="fr-FR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805F1F3D-483B-4FDF-BBAA-1EC89A09FE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D4F66571-F47F-42A0-B34E-6EE3B52130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99338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or.fr">
    <p:bg>
      <p:bgPr>
        <a:solidFill>
          <a:srgbClr val="1B1B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839788" y="1600200"/>
            <a:ext cx="4413250" cy="193899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fr-FR" sz="4000" dirty="0" err="1"/>
              <a:t>Proudly</a:t>
            </a:r>
            <a:r>
              <a:rPr lang="fr-FR" sz="4000" dirty="0"/>
              <a:t> made </a:t>
            </a:r>
            <a:br>
              <a:rPr lang="fr-FR" sz="4000" dirty="0"/>
            </a:br>
            <a:r>
              <a:rPr lang="fr-FR" sz="4000" dirty="0"/>
              <a:t>by</a:t>
            </a:r>
            <a:r>
              <a:rPr lang="fr-FR" sz="40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 </a:t>
            </a:r>
            <a:r>
              <a:rPr lang="fr-FR" sz="4000" dirty="0">
                <a:solidFill>
                  <a:schemeClr val="bg1"/>
                </a:solidFill>
              </a:rPr>
              <a:t>Slidor.</a:t>
            </a:r>
          </a:p>
          <a:p>
            <a:r>
              <a:rPr lang="fr-FR" sz="4000" dirty="0" err="1"/>
              <a:t>With</a:t>
            </a:r>
            <a:r>
              <a:rPr lang="fr-FR" sz="4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" name="Freeform 111"/>
          <p:cNvSpPr>
            <a:spLocks/>
          </p:cNvSpPr>
          <p:nvPr userDrawn="1"/>
        </p:nvSpPr>
        <p:spPr bwMode="auto">
          <a:xfrm>
            <a:off x="2047875" y="2983070"/>
            <a:ext cx="468680" cy="410716"/>
          </a:xfrm>
          <a:custGeom>
            <a:avLst/>
            <a:gdLst>
              <a:gd name="T0" fmla="*/ 0 w 248"/>
              <a:gd name="T1" fmla="*/ 64 h 217"/>
              <a:gd name="T2" fmla="*/ 123 w 248"/>
              <a:gd name="T3" fmla="*/ 217 h 217"/>
              <a:gd name="T4" fmla="*/ 248 w 248"/>
              <a:gd name="T5" fmla="*/ 66 h 217"/>
              <a:gd name="T6" fmla="*/ 189 w 248"/>
              <a:gd name="T7" fmla="*/ 1 h 217"/>
              <a:gd name="T8" fmla="*/ 124 w 248"/>
              <a:gd name="T9" fmla="*/ 57 h 217"/>
              <a:gd name="T10" fmla="*/ 61 w 248"/>
              <a:gd name="T11" fmla="*/ 1 h 217"/>
              <a:gd name="T12" fmla="*/ 0 w 248"/>
              <a:gd name="T13" fmla="*/ 64 h 2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48" h="217">
                <a:moveTo>
                  <a:pt x="0" y="64"/>
                </a:moveTo>
                <a:cubicBezTo>
                  <a:pt x="0" y="144"/>
                  <a:pt x="123" y="217"/>
                  <a:pt x="123" y="217"/>
                </a:cubicBezTo>
                <a:cubicBezTo>
                  <a:pt x="123" y="217"/>
                  <a:pt x="248" y="146"/>
                  <a:pt x="248" y="66"/>
                </a:cubicBezTo>
                <a:cubicBezTo>
                  <a:pt x="248" y="33"/>
                  <a:pt x="225" y="2"/>
                  <a:pt x="189" y="1"/>
                </a:cubicBezTo>
                <a:cubicBezTo>
                  <a:pt x="155" y="1"/>
                  <a:pt x="124" y="24"/>
                  <a:pt x="124" y="57"/>
                </a:cubicBezTo>
                <a:cubicBezTo>
                  <a:pt x="124" y="24"/>
                  <a:pt x="94" y="1"/>
                  <a:pt x="61" y="1"/>
                </a:cubicBezTo>
                <a:cubicBezTo>
                  <a:pt x="25" y="0"/>
                  <a:pt x="0" y="31"/>
                  <a:pt x="0" y="64"/>
                </a:cubicBezTo>
                <a:close/>
              </a:path>
            </a:pathLst>
          </a:custGeom>
          <a:noFill/>
          <a:ln w="28575" cap="flat">
            <a:solidFill>
              <a:srgbClr val="FE1359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0375" y="6438900"/>
            <a:ext cx="1235204" cy="254000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2773363" y="2831306"/>
            <a:ext cx="2630487" cy="707886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fr-FR" sz="4000" dirty="0"/>
              <a:t>from Paris.</a:t>
            </a:r>
          </a:p>
        </p:txBody>
      </p:sp>
      <p:sp>
        <p:nvSpPr>
          <p:cNvPr id="6" name="Rectangle 5">
            <a:hlinkClick r:id="rId3"/>
          </p:cNvPr>
          <p:cNvSpPr/>
          <p:nvPr userDrawn="1"/>
        </p:nvSpPr>
        <p:spPr>
          <a:xfrm>
            <a:off x="839788" y="4083862"/>
            <a:ext cx="3770312" cy="838200"/>
          </a:xfrm>
          <a:prstGeom prst="rect">
            <a:avLst/>
          </a:prstGeom>
          <a:noFill/>
          <a:ln w="38100"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pc="600" dirty="0">
                <a:solidFill>
                  <a:schemeClr val="tx1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SAY HELLO</a:t>
            </a:r>
            <a:endParaRPr lang="fr-FR" spc="6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7" name="Group 6"/>
          <p:cNvGrpSpPr/>
          <p:nvPr userDrawn="1"/>
        </p:nvGrpSpPr>
        <p:grpSpPr>
          <a:xfrm>
            <a:off x="6535172" y="3836900"/>
            <a:ext cx="5656828" cy="3021100"/>
            <a:chOff x="5818189" y="1958042"/>
            <a:chExt cx="5656828" cy="3021100"/>
          </a:xfrm>
        </p:grpSpPr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8927532" y="2652277"/>
              <a:ext cx="673642" cy="267693"/>
            </a:xfrm>
            <a:custGeom>
              <a:avLst/>
              <a:gdLst>
                <a:gd name="T0" fmla="*/ 91 w 114"/>
                <a:gd name="T1" fmla="*/ 45 h 45"/>
                <a:gd name="T2" fmla="*/ 20 w 114"/>
                <a:gd name="T3" fmla="*/ 45 h 45"/>
                <a:gd name="T4" fmla="*/ 0 w 114"/>
                <a:gd name="T5" fmla="*/ 25 h 45"/>
                <a:gd name="T6" fmla="*/ 20 w 114"/>
                <a:gd name="T7" fmla="*/ 5 h 45"/>
                <a:gd name="T8" fmla="*/ 33 w 114"/>
                <a:gd name="T9" fmla="*/ 10 h 45"/>
                <a:gd name="T10" fmla="*/ 34 w 114"/>
                <a:gd name="T11" fmla="*/ 16 h 45"/>
                <a:gd name="T12" fmla="*/ 28 w 114"/>
                <a:gd name="T13" fmla="*/ 16 h 45"/>
                <a:gd name="T14" fmla="*/ 20 w 114"/>
                <a:gd name="T15" fmla="*/ 13 h 45"/>
                <a:gd name="T16" fmla="*/ 8 w 114"/>
                <a:gd name="T17" fmla="*/ 25 h 45"/>
                <a:gd name="T18" fmla="*/ 20 w 114"/>
                <a:gd name="T19" fmla="*/ 37 h 45"/>
                <a:gd name="T20" fmla="*/ 91 w 114"/>
                <a:gd name="T21" fmla="*/ 37 h 45"/>
                <a:gd name="T22" fmla="*/ 106 w 114"/>
                <a:gd name="T23" fmla="*/ 22 h 45"/>
                <a:gd name="T24" fmla="*/ 91 w 114"/>
                <a:gd name="T25" fmla="*/ 8 h 45"/>
                <a:gd name="T26" fmla="*/ 81 w 114"/>
                <a:gd name="T27" fmla="*/ 13 h 45"/>
                <a:gd name="T28" fmla="*/ 75 w 114"/>
                <a:gd name="T29" fmla="*/ 13 h 45"/>
                <a:gd name="T30" fmla="*/ 75 w 114"/>
                <a:gd name="T31" fmla="*/ 8 h 45"/>
                <a:gd name="T32" fmla="*/ 91 w 114"/>
                <a:gd name="T33" fmla="*/ 0 h 45"/>
                <a:gd name="T34" fmla="*/ 114 w 114"/>
                <a:gd name="T35" fmla="*/ 22 h 45"/>
                <a:gd name="T36" fmla="*/ 91 w 114"/>
                <a:gd name="T37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14" h="45">
                  <a:moveTo>
                    <a:pt x="91" y="45"/>
                  </a:moveTo>
                  <a:cubicBezTo>
                    <a:pt x="20" y="45"/>
                    <a:pt x="20" y="45"/>
                    <a:pt x="20" y="45"/>
                  </a:cubicBezTo>
                  <a:cubicBezTo>
                    <a:pt x="9" y="45"/>
                    <a:pt x="0" y="36"/>
                    <a:pt x="0" y="25"/>
                  </a:cubicBezTo>
                  <a:cubicBezTo>
                    <a:pt x="0" y="14"/>
                    <a:pt x="9" y="5"/>
                    <a:pt x="20" y="5"/>
                  </a:cubicBezTo>
                  <a:cubicBezTo>
                    <a:pt x="25" y="5"/>
                    <a:pt x="30" y="7"/>
                    <a:pt x="33" y="10"/>
                  </a:cubicBezTo>
                  <a:cubicBezTo>
                    <a:pt x="35" y="12"/>
                    <a:pt x="35" y="14"/>
                    <a:pt x="34" y="16"/>
                  </a:cubicBezTo>
                  <a:cubicBezTo>
                    <a:pt x="32" y="17"/>
                    <a:pt x="30" y="18"/>
                    <a:pt x="28" y="16"/>
                  </a:cubicBezTo>
                  <a:cubicBezTo>
                    <a:pt x="26" y="14"/>
                    <a:pt x="23" y="13"/>
                    <a:pt x="20" y="13"/>
                  </a:cubicBezTo>
                  <a:cubicBezTo>
                    <a:pt x="13" y="13"/>
                    <a:pt x="8" y="18"/>
                    <a:pt x="8" y="25"/>
                  </a:cubicBezTo>
                  <a:cubicBezTo>
                    <a:pt x="8" y="31"/>
                    <a:pt x="13" y="37"/>
                    <a:pt x="20" y="37"/>
                  </a:cubicBezTo>
                  <a:cubicBezTo>
                    <a:pt x="91" y="37"/>
                    <a:pt x="91" y="37"/>
                    <a:pt x="91" y="37"/>
                  </a:cubicBezTo>
                  <a:cubicBezTo>
                    <a:pt x="99" y="37"/>
                    <a:pt x="106" y="30"/>
                    <a:pt x="106" y="22"/>
                  </a:cubicBezTo>
                  <a:cubicBezTo>
                    <a:pt x="106" y="14"/>
                    <a:pt x="99" y="8"/>
                    <a:pt x="91" y="8"/>
                  </a:cubicBezTo>
                  <a:cubicBezTo>
                    <a:pt x="87" y="8"/>
                    <a:pt x="83" y="10"/>
                    <a:pt x="81" y="13"/>
                  </a:cubicBezTo>
                  <a:cubicBezTo>
                    <a:pt x="79" y="14"/>
                    <a:pt x="77" y="15"/>
                    <a:pt x="75" y="13"/>
                  </a:cubicBezTo>
                  <a:cubicBezTo>
                    <a:pt x="73" y="12"/>
                    <a:pt x="73" y="9"/>
                    <a:pt x="75" y="8"/>
                  </a:cubicBezTo>
                  <a:cubicBezTo>
                    <a:pt x="79" y="3"/>
                    <a:pt x="85" y="0"/>
                    <a:pt x="91" y="0"/>
                  </a:cubicBezTo>
                  <a:cubicBezTo>
                    <a:pt x="104" y="0"/>
                    <a:pt x="114" y="10"/>
                    <a:pt x="114" y="22"/>
                  </a:cubicBezTo>
                  <a:cubicBezTo>
                    <a:pt x="114" y="35"/>
                    <a:pt x="104" y="45"/>
                    <a:pt x="91" y="45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auto">
            <a:xfrm>
              <a:off x="9168749" y="2516960"/>
              <a:ext cx="308875" cy="185326"/>
            </a:xfrm>
            <a:custGeom>
              <a:avLst/>
              <a:gdLst>
                <a:gd name="T0" fmla="*/ 48 w 52"/>
                <a:gd name="T1" fmla="*/ 31 h 31"/>
                <a:gd name="T2" fmla="*/ 48 w 52"/>
                <a:gd name="T3" fmla="*/ 31 h 31"/>
                <a:gd name="T4" fmla="*/ 44 w 52"/>
                <a:gd name="T5" fmla="*/ 27 h 31"/>
                <a:gd name="T6" fmla="*/ 44 w 52"/>
                <a:gd name="T7" fmla="*/ 26 h 31"/>
                <a:gd name="T8" fmla="*/ 26 w 52"/>
                <a:gd name="T9" fmla="*/ 8 h 31"/>
                <a:gd name="T10" fmla="*/ 8 w 52"/>
                <a:gd name="T11" fmla="*/ 23 h 31"/>
                <a:gd name="T12" fmla="*/ 3 w 52"/>
                <a:gd name="T13" fmla="*/ 26 h 31"/>
                <a:gd name="T14" fmla="*/ 0 w 52"/>
                <a:gd name="T15" fmla="*/ 21 h 31"/>
                <a:gd name="T16" fmla="*/ 26 w 52"/>
                <a:gd name="T17" fmla="*/ 0 h 31"/>
                <a:gd name="T18" fmla="*/ 52 w 52"/>
                <a:gd name="T19" fmla="*/ 26 h 31"/>
                <a:gd name="T20" fmla="*/ 52 w 52"/>
                <a:gd name="T21" fmla="*/ 27 h 31"/>
                <a:gd name="T22" fmla="*/ 48 w 52"/>
                <a:gd name="T23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2" h="31">
                  <a:moveTo>
                    <a:pt x="48" y="31"/>
                  </a:moveTo>
                  <a:cubicBezTo>
                    <a:pt x="48" y="31"/>
                    <a:pt x="48" y="31"/>
                    <a:pt x="48" y="31"/>
                  </a:cubicBezTo>
                  <a:cubicBezTo>
                    <a:pt x="45" y="31"/>
                    <a:pt x="44" y="29"/>
                    <a:pt x="44" y="27"/>
                  </a:cubicBezTo>
                  <a:cubicBezTo>
                    <a:pt x="44" y="26"/>
                    <a:pt x="44" y="26"/>
                    <a:pt x="44" y="26"/>
                  </a:cubicBezTo>
                  <a:cubicBezTo>
                    <a:pt x="44" y="16"/>
                    <a:pt x="36" y="8"/>
                    <a:pt x="26" y="8"/>
                  </a:cubicBezTo>
                  <a:cubicBezTo>
                    <a:pt x="17" y="8"/>
                    <a:pt x="10" y="14"/>
                    <a:pt x="8" y="23"/>
                  </a:cubicBezTo>
                  <a:cubicBezTo>
                    <a:pt x="8" y="25"/>
                    <a:pt x="6" y="26"/>
                    <a:pt x="3" y="26"/>
                  </a:cubicBezTo>
                  <a:cubicBezTo>
                    <a:pt x="1" y="25"/>
                    <a:pt x="0" y="23"/>
                    <a:pt x="0" y="21"/>
                  </a:cubicBezTo>
                  <a:cubicBezTo>
                    <a:pt x="3" y="9"/>
                    <a:pt x="13" y="0"/>
                    <a:pt x="26" y="0"/>
                  </a:cubicBezTo>
                  <a:cubicBezTo>
                    <a:pt x="40" y="0"/>
                    <a:pt x="52" y="12"/>
                    <a:pt x="52" y="26"/>
                  </a:cubicBezTo>
                  <a:cubicBezTo>
                    <a:pt x="52" y="27"/>
                    <a:pt x="52" y="27"/>
                    <a:pt x="52" y="27"/>
                  </a:cubicBezTo>
                  <a:cubicBezTo>
                    <a:pt x="52" y="29"/>
                    <a:pt x="50" y="31"/>
                    <a:pt x="48" y="31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9033432" y="2552260"/>
              <a:ext cx="205917" cy="179443"/>
            </a:xfrm>
            <a:custGeom>
              <a:avLst/>
              <a:gdLst>
                <a:gd name="T0" fmla="*/ 5 w 35"/>
                <a:gd name="T1" fmla="*/ 30 h 30"/>
                <a:gd name="T2" fmla="*/ 2 w 35"/>
                <a:gd name="T3" fmla="*/ 28 h 30"/>
                <a:gd name="T4" fmla="*/ 0 w 35"/>
                <a:gd name="T5" fmla="*/ 20 h 30"/>
                <a:gd name="T6" fmla="*/ 20 w 35"/>
                <a:gd name="T7" fmla="*/ 0 h 30"/>
                <a:gd name="T8" fmla="*/ 33 w 35"/>
                <a:gd name="T9" fmla="*/ 5 h 30"/>
                <a:gd name="T10" fmla="*/ 33 w 35"/>
                <a:gd name="T11" fmla="*/ 11 h 30"/>
                <a:gd name="T12" fmla="*/ 28 w 35"/>
                <a:gd name="T13" fmla="*/ 11 h 30"/>
                <a:gd name="T14" fmla="*/ 20 w 35"/>
                <a:gd name="T15" fmla="*/ 8 h 30"/>
                <a:gd name="T16" fmla="*/ 8 w 35"/>
                <a:gd name="T17" fmla="*/ 20 h 30"/>
                <a:gd name="T18" fmla="*/ 9 w 35"/>
                <a:gd name="T19" fmla="*/ 25 h 30"/>
                <a:gd name="T20" fmla="*/ 7 w 35"/>
                <a:gd name="T21" fmla="*/ 30 h 30"/>
                <a:gd name="T22" fmla="*/ 5 w 35"/>
                <a:gd name="T23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5" h="30">
                  <a:moveTo>
                    <a:pt x="5" y="30"/>
                  </a:moveTo>
                  <a:cubicBezTo>
                    <a:pt x="4" y="30"/>
                    <a:pt x="2" y="29"/>
                    <a:pt x="2" y="28"/>
                  </a:cubicBezTo>
                  <a:cubicBezTo>
                    <a:pt x="1" y="25"/>
                    <a:pt x="0" y="23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25" y="0"/>
                    <a:pt x="29" y="2"/>
                    <a:pt x="33" y="5"/>
                  </a:cubicBezTo>
                  <a:cubicBezTo>
                    <a:pt x="35" y="7"/>
                    <a:pt x="35" y="9"/>
                    <a:pt x="33" y="11"/>
                  </a:cubicBezTo>
                  <a:cubicBezTo>
                    <a:pt x="32" y="13"/>
                    <a:pt x="29" y="13"/>
                    <a:pt x="28" y="11"/>
                  </a:cubicBezTo>
                  <a:cubicBezTo>
                    <a:pt x="26" y="10"/>
                    <a:pt x="24" y="8"/>
                    <a:pt x="20" y="8"/>
                  </a:cubicBezTo>
                  <a:cubicBezTo>
                    <a:pt x="13" y="8"/>
                    <a:pt x="8" y="14"/>
                    <a:pt x="8" y="20"/>
                  </a:cubicBezTo>
                  <a:cubicBezTo>
                    <a:pt x="8" y="22"/>
                    <a:pt x="8" y="23"/>
                    <a:pt x="9" y="25"/>
                  </a:cubicBezTo>
                  <a:cubicBezTo>
                    <a:pt x="10" y="27"/>
                    <a:pt x="9" y="29"/>
                    <a:pt x="7" y="30"/>
                  </a:cubicBezTo>
                  <a:cubicBezTo>
                    <a:pt x="6" y="30"/>
                    <a:pt x="6" y="30"/>
                    <a:pt x="5" y="30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7965606" y="3102353"/>
              <a:ext cx="123550" cy="200034"/>
            </a:xfrm>
            <a:custGeom>
              <a:avLst/>
              <a:gdLst>
                <a:gd name="T0" fmla="*/ 4 w 21"/>
                <a:gd name="T1" fmla="*/ 34 h 34"/>
                <a:gd name="T2" fmla="*/ 0 w 21"/>
                <a:gd name="T3" fmla="*/ 30 h 34"/>
                <a:gd name="T4" fmla="*/ 4 w 21"/>
                <a:gd name="T5" fmla="*/ 26 h 34"/>
                <a:gd name="T6" fmla="*/ 13 w 21"/>
                <a:gd name="T7" fmla="*/ 17 h 34"/>
                <a:gd name="T8" fmla="*/ 4 w 21"/>
                <a:gd name="T9" fmla="*/ 8 h 34"/>
                <a:gd name="T10" fmla="*/ 0 w 21"/>
                <a:gd name="T11" fmla="*/ 4 h 34"/>
                <a:gd name="T12" fmla="*/ 4 w 21"/>
                <a:gd name="T13" fmla="*/ 0 h 34"/>
                <a:gd name="T14" fmla="*/ 21 w 21"/>
                <a:gd name="T15" fmla="*/ 17 h 34"/>
                <a:gd name="T16" fmla="*/ 4 w 21"/>
                <a:gd name="T17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34">
                  <a:moveTo>
                    <a:pt x="4" y="34"/>
                  </a:moveTo>
                  <a:cubicBezTo>
                    <a:pt x="1" y="34"/>
                    <a:pt x="0" y="33"/>
                    <a:pt x="0" y="30"/>
                  </a:cubicBezTo>
                  <a:cubicBezTo>
                    <a:pt x="0" y="28"/>
                    <a:pt x="1" y="26"/>
                    <a:pt x="4" y="26"/>
                  </a:cubicBezTo>
                  <a:cubicBezTo>
                    <a:pt x="9" y="26"/>
                    <a:pt x="13" y="22"/>
                    <a:pt x="13" y="17"/>
                  </a:cubicBezTo>
                  <a:cubicBezTo>
                    <a:pt x="13" y="12"/>
                    <a:pt x="9" y="8"/>
                    <a:pt x="4" y="8"/>
                  </a:cubicBezTo>
                  <a:cubicBezTo>
                    <a:pt x="1" y="8"/>
                    <a:pt x="0" y="6"/>
                    <a:pt x="0" y="4"/>
                  </a:cubicBezTo>
                  <a:cubicBezTo>
                    <a:pt x="0" y="2"/>
                    <a:pt x="1" y="0"/>
                    <a:pt x="4" y="0"/>
                  </a:cubicBezTo>
                  <a:cubicBezTo>
                    <a:pt x="13" y="0"/>
                    <a:pt x="21" y="8"/>
                    <a:pt x="21" y="17"/>
                  </a:cubicBezTo>
                  <a:cubicBezTo>
                    <a:pt x="21" y="27"/>
                    <a:pt x="13" y="34"/>
                    <a:pt x="4" y="34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2" name="Freeform 11"/>
            <p:cNvSpPr>
              <a:spLocks/>
            </p:cNvSpPr>
            <p:nvPr/>
          </p:nvSpPr>
          <p:spPr bwMode="auto">
            <a:xfrm>
              <a:off x="7633198" y="3078820"/>
              <a:ext cx="455958" cy="223567"/>
            </a:xfrm>
            <a:custGeom>
              <a:avLst/>
              <a:gdLst>
                <a:gd name="T0" fmla="*/ 60 w 77"/>
                <a:gd name="T1" fmla="*/ 38 h 38"/>
                <a:gd name="T2" fmla="*/ 19 w 77"/>
                <a:gd name="T3" fmla="*/ 38 h 38"/>
                <a:gd name="T4" fmla="*/ 0 w 77"/>
                <a:gd name="T5" fmla="*/ 19 h 38"/>
                <a:gd name="T6" fmla="*/ 19 w 77"/>
                <a:gd name="T7" fmla="*/ 0 h 38"/>
                <a:gd name="T8" fmla="*/ 31 w 77"/>
                <a:gd name="T9" fmla="*/ 4 h 38"/>
                <a:gd name="T10" fmla="*/ 32 w 77"/>
                <a:gd name="T11" fmla="*/ 10 h 38"/>
                <a:gd name="T12" fmla="*/ 26 w 77"/>
                <a:gd name="T13" fmla="*/ 10 h 38"/>
                <a:gd name="T14" fmla="*/ 19 w 77"/>
                <a:gd name="T15" fmla="*/ 8 h 38"/>
                <a:gd name="T16" fmla="*/ 8 w 77"/>
                <a:gd name="T17" fmla="*/ 19 h 38"/>
                <a:gd name="T18" fmla="*/ 19 w 77"/>
                <a:gd name="T19" fmla="*/ 30 h 38"/>
                <a:gd name="T20" fmla="*/ 60 w 77"/>
                <a:gd name="T21" fmla="*/ 30 h 38"/>
                <a:gd name="T22" fmla="*/ 69 w 77"/>
                <a:gd name="T23" fmla="*/ 21 h 38"/>
                <a:gd name="T24" fmla="*/ 60 w 77"/>
                <a:gd name="T25" fmla="*/ 12 h 38"/>
                <a:gd name="T26" fmla="*/ 54 w 77"/>
                <a:gd name="T27" fmla="*/ 14 h 38"/>
                <a:gd name="T28" fmla="*/ 48 w 77"/>
                <a:gd name="T29" fmla="*/ 13 h 38"/>
                <a:gd name="T30" fmla="*/ 49 w 77"/>
                <a:gd name="T31" fmla="*/ 7 h 38"/>
                <a:gd name="T32" fmla="*/ 60 w 77"/>
                <a:gd name="T33" fmla="*/ 4 h 38"/>
                <a:gd name="T34" fmla="*/ 77 w 77"/>
                <a:gd name="T35" fmla="*/ 21 h 38"/>
                <a:gd name="T36" fmla="*/ 60 w 77"/>
                <a:gd name="T37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7" h="38">
                  <a:moveTo>
                    <a:pt x="60" y="38"/>
                  </a:moveTo>
                  <a:cubicBezTo>
                    <a:pt x="19" y="38"/>
                    <a:pt x="19" y="38"/>
                    <a:pt x="19" y="38"/>
                  </a:cubicBezTo>
                  <a:cubicBezTo>
                    <a:pt x="8" y="38"/>
                    <a:pt x="0" y="30"/>
                    <a:pt x="0" y="19"/>
                  </a:cubicBezTo>
                  <a:cubicBezTo>
                    <a:pt x="0" y="9"/>
                    <a:pt x="8" y="0"/>
                    <a:pt x="19" y="0"/>
                  </a:cubicBezTo>
                  <a:cubicBezTo>
                    <a:pt x="23" y="0"/>
                    <a:pt x="28" y="1"/>
                    <a:pt x="31" y="4"/>
                  </a:cubicBezTo>
                  <a:cubicBezTo>
                    <a:pt x="33" y="5"/>
                    <a:pt x="33" y="8"/>
                    <a:pt x="32" y="10"/>
                  </a:cubicBezTo>
                  <a:cubicBezTo>
                    <a:pt x="30" y="11"/>
                    <a:pt x="28" y="12"/>
                    <a:pt x="26" y="10"/>
                  </a:cubicBezTo>
                  <a:cubicBezTo>
                    <a:pt x="24" y="9"/>
                    <a:pt x="22" y="8"/>
                    <a:pt x="19" y="8"/>
                  </a:cubicBezTo>
                  <a:cubicBezTo>
                    <a:pt x="13" y="8"/>
                    <a:pt x="8" y="13"/>
                    <a:pt x="8" y="19"/>
                  </a:cubicBezTo>
                  <a:cubicBezTo>
                    <a:pt x="8" y="25"/>
                    <a:pt x="13" y="30"/>
                    <a:pt x="19" y="30"/>
                  </a:cubicBezTo>
                  <a:cubicBezTo>
                    <a:pt x="60" y="30"/>
                    <a:pt x="60" y="30"/>
                    <a:pt x="60" y="30"/>
                  </a:cubicBezTo>
                  <a:cubicBezTo>
                    <a:pt x="65" y="30"/>
                    <a:pt x="69" y="26"/>
                    <a:pt x="69" y="21"/>
                  </a:cubicBezTo>
                  <a:cubicBezTo>
                    <a:pt x="69" y="16"/>
                    <a:pt x="65" y="12"/>
                    <a:pt x="60" y="12"/>
                  </a:cubicBezTo>
                  <a:cubicBezTo>
                    <a:pt x="57" y="12"/>
                    <a:pt x="56" y="13"/>
                    <a:pt x="54" y="14"/>
                  </a:cubicBezTo>
                  <a:cubicBezTo>
                    <a:pt x="52" y="15"/>
                    <a:pt x="50" y="15"/>
                    <a:pt x="48" y="13"/>
                  </a:cubicBezTo>
                  <a:cubicBezTo>
                    <a:pt x="47" y="11"/>
                    <a:pt x="47" y="9"/>
                    <a:pt x="49" y="7"/>
                  </a:cubicBezTo>
                  <a:cubicBezTo>
                    <a:pt x="52" y="5"/>
                    <a:pt x="56" y="4"/>
                    <a:pt x="60" y="4"/>
                  </a:cubicBezTo>
                  <a:cubicBezTo>
                    <a:pt x="69" y="4"/>
                    <a:pt x="77" y="12"/>
                    <a:pt x="77" y="21"/>
                  </a:cubicBezTo>
                  <a:cubicBezTo>
                    <a:pt x="77" y="31"/>
                    <a:pt x="69" y="38"/>
                    <a:pt x="60" y="38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>
              <a:off x="7703798" y="2990570"/>
              <a:ext cx="285341" cy="158850"/>
            </a:xfrm>
            <a:custGeom>
              <a:avLst/>
              <a:gdLst>
                <a:gd name="T0" fmla="*/ 44 w 48"/>
                <a:gd name="T1" fmla="*/ 27 h 27"/>
                <a:gd name="T2" fmla="*/ 40 w 48"/>
                <a:gd name="T3" fmla="*/ 23 h 27"/>
                <a:gd name="T4" fmla="*/ 24 w 48"/>
                <a:gd name="T5" fmla="*/ 8 h 27"/>
                <a:gd name="T6" fmla="*/ 9 w 48"/>
                <a:gd name="T7" fmla="*/ 20 h 27"/>
                <a:gd name="T8" fmla="*/ 4 w 48"/>
                <a:gd name="T9" fmla="*/ 23 h 27"/>
                <a:gd name="T10" fmla="*/ 1 w 48"/>
                <a:gd name="T11" fmla="*/ 18 h 27"/>
                <a:gd name="T12" fmla="*/ 24 w 48"/>
                <a:gd name="T13" fmla="*/ 0 h 27"/>
                <a:gd name="T14" fmla="*/ 48 w 48"/>
                <a:gd name="T15" fmla="*/ 23 h 27"/>
                <a:gd name="T16" fmla="*/ 44 w 48"/>
                <a:gd name="T17" fmla="*/ 27 h 27"/>
                <a:gd name="T18" fmla="*/ 44 w 4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27">
                  <a:moveTo>
                    <a:pt x="44" y="27"/>
                  </a:moveTo>
                  <a:cubicBezTo>
                    <a:pt x="42" y="27"/>
                    <a:pt x="40" y="26"/>
                    <a:pt x="40" y="23"/>
                  </a:cubicBezTo>
                  <a:cubicBezTo>
                    <a:pt x="40" y="15"/>
                    <a:pt x="33" y="8"/>
                    <a:pt x="24" y="8"/>
                  </a:cubicBezTo>
                  <a:cubicBezTo>
                    <a:pt x="17" y="8"/>
                    <a:pt x="10" y="13"/>
                    <a:pt x="9" y="20"/>
                  </a:cubicBezTo>
                  <a:cubicBezTo>
                    <a:pt x="8" y="22"/>
                    <a:pt x="6" y="23"/>
                    <a:pt x="4" y="23"/>
                  </a:cubicBezTo>
                  <a:cubicBezTo>
                    <a:pt x="2" y="22"/>
                    <a:pt x="0" y="20"/>
                    <a:pt x="1" y="18"/>
                  </a:cubicBezTo>
                  <a:cubicBezTo>
                    <a:pt x="4" y="7"/>
                    <a:pt x="13" y="0"/>
                    <a:pt x="24" y="0"/>
                  </a:cubicBezTo>
                  <a:cubicBezTo>
                    <a:pt x="37" y="0"/>
                    <a:pt x="48" y="10"/>
                    <a:pt x="48" y="23"/>
                  </a:cubicBezTo>
                  <a:cubicBezTo>
                    <a:pt x="48" y="26"/>
                    <a:pt x="46" y="27"/>
                    <a:pt x="44" y="27"/>
                  </a:cubicBezTo>
                  <a:cubicBezTo>
                    <a:pt x="44" y="27"/>
                    <a:pt x="44" y="27"/>
                    <a:pt x="44" y="27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4" name="Freeform 13"/>
            <p:cNvSpPr>
              <a:spLocks/>
            </p:cNvSpPr>
            <p:nvPr/>
          </p:nvSpPr>
          <p:spPr bwMode="auto">
            <a:xfrm>
              <a:off x="9139333" y="3881897"/>
              <a:ext cx="114724" cy="176500"/>
            </a:xfrm>
            <a:custGeom>
              <a:avLst/>
              <a:gdLst>
                <a:gd name="T0" fmla="*/ 15 w 19"/>
                <a:gd name="T1" fmla="*/ 30 h 30"/>
                <a:gd name="T2" fmla="*/ 0 w 19"/>
                <a:gd name="T3" fmla="*/ 15 h 30"/>
                <a:gd name="T4" fmla="*/ 15 w 19"/>
                <a:gd name="T5" fmla="*/ 0 h 30"/>
                <a:gd name="T6" fmla="*/ 19 w 19"/>
                <a:gd name="T7" fmla="*/ 4 h 30"/>
                <a:gd name="T8" fmla="*/ 15 w 19"/>
                <a:gd name="T9" fmla="*/ 8 h 30"/>
                <a:gd name="T10" fmla="*/ 8 w 19"/>
                <a:gd name="T11" fmla="*/ 15 h 30"/>
                <a:gd name="T12" fmla="*/ 15 w 19"/>
                <a:gd name="T13" fmla="*/ 22 h 30"/>
                <a:gd name="T14" fmla="*/ 19 w 19"/>
                <a:gd name="T15" fmla="*/ 26 h 30"/>
                <a:gd name="T16" fmla="*/ 15 w 19"/>
                <a:gd name="T17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" h="30">
                  <a:moveTo>
                    <a:pt x="15" y="30"/>
                  </a:moveTo>
                  <a:cubicBezTo>
                    <a:pt x="7" y="30"/>
                    <a:pt x="0" y="23"/>
                    <a:pt x="0" y="15"/>
                  </a:cubicBezTo>
                  <a:cubicBezTo>
                    <a:pt x="0" y="7"/>
                    <a:pt x="7" y="0"/>
                    <a:pt x="15" y="0"/>
                  </a:cubicBezTo>
                  <a:cubicBezTo>
                    <a:pt x="17" y="0"/>
                    <a:pt x="19" y="2"/>
                    <a:pt x="19" y="4"/>
                  </a:cubicBezTo>
                  <a:cubicBezTo>
                    <a:pt x="19" y="6"/>
                    <a:pt x="17" y="8"/>
                    <a:pt x="15" y="8"/>
                  </a:cubicBezTo>
                  <a:cubicBezTo>
                    <a:pt x="11" y="8"/>
                    <a:pt x="8" y="11"/>
                    <a:pt x="8" y="15"/>
                  </a:cubicBezTo>
                  <a:cubicBezTo>
                    <a:pt x="8" y="19"/>
                    <a:pt x="11" y="22"/>
                    <a:pt x="15" y="22"/>
                  </a:cubicBezTo>
                  <a:cubicBezTo>
                    <a:pt x="17" y="22"/>
                    <a:pt x="19" y="23"/>
                    <a:pt x="19" y="26"/>
                  </a:cubicBezTo>
                  <a:cubicBezTo>
                    <a:pt x="19" y="28"/>
                    <a:pt x="17" y="30"/>
                    <a:pt x="15" y="30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5" name="Freeform 14"/>
            <p:cNvSpPr>
              <a:spLocks/>
            </p:cNvSpPr>
            <p:nvPr/>
          </p:nvSpPr>
          <p:spPr bwMode="auto">
            <a:xfrm>
              <a:off x="9139333" y="3864247"/>
              <a:ext cx="379475" cy="194150"/>
            </a:xfrm>
            <a:custGeom>
              <a:avLst/>
              <a:gdLst>
                <a:gd name="T0" fmla="*/ 48 w 64"/>
                <a:gd name="T1" fmla="*/ 33 h 33"/>
                <a:gd name="T2" fmla="*/ 15 w 64"/>
                <a:gd name="T3" fmla="*/ 33 h 33"/>
                <a:gd name="T4" fmla="*/ 0 w 64"/>
                <a:gd name="T5" fmla="*/ 18 h 33"/>
                <a:gd name="T6" fmla="*/ 15 w 64"/>
                <a:gd name="T7" fmla="*/ 3 h 33"/>
                <a:gd name="T8" fmla="*/ 24 w 64"/>
                <a:gd name="T9" fmla="*/ 6 h 33"/>
                <a:gd name="T10" fmla="*/ 25 w 64"/>
                <a:gd name="T11" fmla="*/ 12 h 33"/>
                <a:gd name="T12" fmla="*/ 19 w 64"/>
                <a:gd name="T13" fmla="*/ 12 h 33"/>
                <a:gd name="T14" fmla="*/ 15 w 64"/>
                <a:gd name="T15" fmla="*/ 11 h 33"/>
                <a:gd name="T16" fmla="*/ 8 w 64"/>
                <a:gd name="T17" fmla="*/ 18 h 33"/>
                <a:gd name="T18" fmla="*/ 15 w 64"/>
                <a:gd name="T19" fmla="*/ 25 h 33"/>
                <a:gd name="T20" fmla="*/ 48 w 64"/>
                <a:gd name="T21" fmla="*/ 25 h 33"/>
                <a:gd name="T22" fmla="*/ 56 w 64"/>
                <a:gd name="T23" fmla="*/ 16 h 33"/>
                <a:gd name="T24" fmla="*/ 48 w 64"/>
                <a:gd name="T25" fmla="*/ 8 h 33"/>
                <a:gd name="T26" fmla="*/ 42 w 64"/>
                <a:gd name="T27" fmla="*/ 10 h 33"/>
                <a:gd name="T28" fmla="*/ 37 w 64"/>
                <a:gd name="T29" fmla="*/ 9 h 33"/>
                <a:gd name="T30" fmla="*/ 37 w 64"/>
                <a:gd name="T31" fmla="*/ 3 h 33"/>
                <a:gd name="T32" fmla="*/ 48 w 64"/>
                <a:gd name="T33" fmla="*/ 0 h 33"/>
                <a:gd name="T34" fmla="*/ 64 w 64"/>
                <a:gd name="T35" fmla="*/ 16 h 33"/>
                <a:gd name="T36" fmla="*/ 48 w 64"/>
                <a:gd name="T3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" h="33">
                  <a:moveTo>
                    <a:pt x="48" y="33"/>
                  </a:moveTo>
                  <a:cubicBezTo>
                    <a:pt x="15" y="33"/>
                    <a:pt x="15" y="33"/>
                    <a:pt x="15" y="33"/>
                  </a:cubicBezTo>
                  <a:cubicBezTo>
                    <a:pt x="7" y="33"/>
                    <a:pt x="0" y="26"/>
                    <a:pt x="0" y="18"/>
                  </a:cubicBezTo>
                  <a:cubicBezTo>
                    <a:pt x="0" y="10"/>
                    <a:pt x="7" y="3"/>
                    <a:pt x="15" y="3"/>
                  </a:cubicBezTo>
                  <a:cubicBezTo>
                    <a:pt x="18" y="3"/>
                    <a:pt x="21" y="4"/>
                    <a:pt x="24" y="6"/>
                  </a:cubicBezTo>
                  <a:cubicBezTo>
                    <a:pt x="26" y="7"/>
                    <a:pt x="26" y="10"/>
                    <a:pt x="25" y="12"/>
                  </a:cubicBezTo>
                  <a:cubicBezTo>
                    <a:pt x="23" y="13"/>
                    <a:pt x="21" y="14"/>
                    <a:pt x="19" y="12"/>
                  </a:cubicBezTo>
                  <a:cubicBezTo>
                    <a:pt x="18" y="12"/>
                    <a:pt x="16" y="11"/>
                    <a:pt x="15" y="11"/>
                  </a:cubicBezTo>
                  <a:cubicBezTo>
                    <a:pt x="11" y="11"/>
                    <a:pt x="8" y="14"/>
                    <a:pt x="8" y="18"/>
                  </a:cubicBezTo>
                  <a:cubicBezTo>
                    <a:pt x="8" y="22"/>
                    <a:pt x="11" y="25"/>
                    <a:pt x="15" y="25"/>
                  </a:cubicBezTo>
                  <a:cubicBezTo>
                    <a:pt x="48" y="25"/>
                    <a:pt x="48" y="25"/>
                    <a:pt x="48" y="25"/>
                  </a:cubicBezTo>
                  <a:cubicBezTo>
                    <a:pt x="52" y="25"/>
                    <a:pt x="56" y="21"/>
                    <a:pt x="56" y="16"/>
                  </a:cubicBezTo>
                  <a:cubicBezTo>
                    <a:pt x="56" y="12"/>
                    <a:pt x="52" y="8"/>
                    <a:pt x="48" y="8"/>
                  </a:cubicBezTo>
                  <a:cubicBezTo>
                    <a:pt x="46" y="8"/>
                    <a:pt x="44" y="8"/>
                    <a:pt x="42" y="10"/>
                  </a:cubicBezTo>
                  <a:cubicBezTo>
                    <a:pt x="41" y="11"/>
                    <a:pt x="38" y="11"/>
                    <a:pt x="37" y="9"/>
                  </a:cubicBezTo>
                  <a:cubicBezTo>
                    <a:pt x="35" y="7"/>
                    <a:pt x="36" y="5"/>
                    <a:pt x="37" y="3"/>
                  </a:cubicBezTo>
                  <a:cubicBezTo>
                    <a:pt x="40" y="1"/>
                    <a:pt x="44" y="0"/>
                    <a:pt x="48" y="0"/>
                  </a:cubicBezTo>
                  <a:cubicBezTo>
                    <a:pt x="57" y="0"/>
                    <a:pt x="64" y="7"/>
                    <a:pt x="64" y="16"/>
                  </a:cubicBezTo>
                  <a:cubicBezTo>
                    <a:pt x="64" y="25"/>
                    <a:pt x="57" y="33"/>
                    <a:pt x="48" y="33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6" name="Freeform 15"/>
            <p:cNvSpPr>
              <a:spLocks/>
            </p:cNvSpPr>
            <p:nvPr/>
          </p:nvSpPr>
          <p:spPr bwMode="auto">
            <a:xfrm>
              <a:off x="9221700" y="3793647"/>
              <a:ext cx="238275" cy="135317"/>
            </a:xfrm>
            <a:custGeom>
              <a:avLst/>
              <a:gdLst>
                <a:gd name="T0" fmla="*/ 4 w 40"/>
                <a:gd name="T1" fmla="*/ 23 h 23"/>
                <a:gd name="T2" fmla="*/ 4 w 40"/>
                <a:gd name="T3" fmla="*/ 23 h 23"/>
                <a:gd name="T4" fmla="*/ 0 w 40"/>
                <a:gd name="T5" fmla="*/ 19 h 23"/>
                <a:gd name="T6" fmla="*/ 20 w 40"/>
                <a:gd name="T7" fmla="*/ 0 h 23"/>
                <a:gd name="T8" fmla="*/ 39 w 40"/>
                <a:gd name="T9" fmla="*/ 15 h 23"/>
                <a:gd name="T10" fmla="*/ 36 w 40"/>
                <a:gd name="T11" fmla="*/ 20 h 23"/>
                <a:gd name="T12" fmla="*/ 32 w 40"/>
                <a:gd name="T13" fmla="*/ 17 h 23"/>
                <a:gd name="T14" fmla="*/ 20 w 40"/>
                <a:gd name="T15" fmla="*/ 8 h 23"/>
                <a:gd name="T16" fmla="*/ 8 w 40"/>
                <a:gd name="T17" fmla="*/ 20 h 23"/>
                <a:gd name="T18" fmla="*/ 4 w 40"/>
                <a:gd name="T1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0" h="23">
                  <a:moveTo>
                    <a:pt x="4" y="23"/>
                  </a:moveTo>
                  <a:cubicBezTo>
                    <a:pt x="4" y="23"/>
                    <a:pt x="4" y="23"/>
                    <a:pt x="4" y="23"/>
                  </a:cubicBezTo>
                  <a:cubicBezTo>
                    <a:pt x="1" y="23"/>
                    <a:pt x="0" y="22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29" y="0"/>
                    <a:pt x="37" y="6"/>
                    <a:pt x="39" y="15"/>
                  </a:cubicBezTo>
                  <a:cubicBezTo>
                    <a:pt x="40" y="17"/>
                    <a:pt x="39" y="19"/>
                    <a:pt x="36" y="20"/>
                  </a:cubicBezTo>
                  <a:cubicBezTo>
                    <a:pt x="34" y="20"/>
                    <a:pt x="32" y="19"/>
                    <a:pt x="32" y="17"/>
                  </a:cubicBezTo>
                  <a:cubicBezTo>
                    <a:pt x="30" y="11"/>
                    <a:pt x="25" y="8"/>
                    <a:pt x="20" y="8"/>
                  </a:cubicBezTo>
                  <a:cubicBezTo>
                    <a:pt x="13" y="8"/>
                    <a:pt x="8" y="13"/>
                    <a:pt x="8" y="20"/>
                  </a:cubicBezTo>
                  <a:cubicBezTo>
                    <a:pt x="8" y="22"/>
                    <a:pt x="6" y="23"/>
                    <a:pt x="4" y="23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7" name="Freeform 16"/>
            <p:cNvSpPr>
              <a:spLocks noEditPoints="1"/>
            </p:cNvSpPr>
            <p:nvPr/>
          </p:nvSpPr>
          <p:spPr bwMode="auto">
            <a:xfrm>
              <a:off x="5818189" y="1958042"/>
              <a:ext cx="5656828" cy="3021100"/>
            </a:xfrm>
            <a:custGeom>
              <a:avLst/>
              <a:gdLst>
                <a:gd name="T0" fmla="*/ 531 w 957"/>
                <a:gd name="T1" fmla="*/ 375 h 512"/>
                <a:gd name="T2" fmla="*/ 499 w 957"/>
                <a:gd name="T3" fmla="*/ 292 h 512"/>
                <a:gd name="T4" fmla="*/ 477 w 957"/>
                <a:gd name="T5" fmla="*/ 84 h 512"/>
                <a:gd name="T6" fmla="*/ 467 w 957"/>
                <a:gd name="T7" fmla="*/ 53 h 512"/>
                <a:gd name="T8" fmla="*/ 455 w 957"/>
                <a:gd name="T9" fmla="*/ 53 h 512"/>
                <a:gd name="T10" fmla="*/ 450 w 957"/>
                <a:gd name="T11" fmla="*/ 86 h 512"/>
                <a:gd name="T12" fmla="*/ 431 w 957"/>
                <a:gd name="T13" fmla="*/ 296 h 512"/>
                <a:gd name="T14" fmla="*/ 396 w 957"/>
                <a:gd name="T15" fmla="*/ 399 h 512"/>
                <a:gd name="T16" fmla="*/ 4 w 957"/>
                <a:gd name="T17" fmla="*/ 512 h 512"/>
                <a:gd name="T18" fmla="*/ 583 w 957"/>
                <a:gd name="T19" fmla="*/ 512 h 512"/>
                <a:gd name="T20" fmla="*/ 377 w 957"/>
                <a:gd name="T21" fmla="*/ 456 h 512"/>
                <a:gd name="T22" fmla="*/ 392 w 957"/>
                <a:gd name="T23" fmla="*/ 429 h 512"/>
                <a:gd name="T24" fmla="*/ 510 w 957"/>
                <a:gd name="T25" fmla="*/ 429 h 512"/>
                <a:gd name="T26" fmla="*/ 506 w 957"/>
                <a:gd name="T27" fmla="*/ 421 h 512"/>
                <a:gd name="T28" fmla="*/ 523 w 957"/>
                <a:gd name="T29" fmla="*/ 395 h 512"/>
                <a:gd name="T30" fmla="*/ 404 w 957"/>
                <a:gd name="T31" fmla="*/ 395 h 512"/>
                <a:gd name="T32" fmla="*/ 420 w 957"/>
                <a:gd name="T33" fmla="*/ 421 h 512"/>
                <a:gd name="T34" fmla="*/ 432 w 957"/>
                <a:gd name="T35" fmla="*/ 429 h 512"/>
                <a:gd name="T36" fmla="*/ 489 w 957"/>
                <a:gd name="T37" fmla="*/ 403 h 512"/>
                <a:gd name="T38" fmla="*/ 495 w 957"/>
                <a:gd name="T39" fmla="*/ 429 h 512"/>
                <a:gd name="T40" fmla="*/ 532 w 957"/>
                <a:gd name="T41" fmla="*/ 475 h 512"/>
                <a:gd name="T42" fmla="*/ 419 w 957"/>
                <a:gd name="T43" fmla="*/ 370 h 512"/>
                <a:gd name="T44" fmla="*/ 424 w 957"/>
                <a:gd name="T45" fmla="*/ 350 h 512"/>
                <a:gd name="T46" fmla="*/ 430 w 957"/>
                <a:gd name="T47" fmla="*/ 330 h 512"/>
                <a:gd name="T48" fmla="*/ 446 w 957"/>
                <a:gd name="T49" fmla="*/ 370 h 512"/>
                <a:gd name="T50" fmla="*/ 489 w 957"/>
                <a:gd name="T51" fmla="*/ 370 h 512"/>
                <a:gd name="T52" fmla="*/ 502 w 957"/>
                <a:gd name="T53" fmla="*/ 350 h 512"/>
                <a:gd name="T54" fmla="*/ 493 w 957"/>
                <a:gd name="T55" fmla="*/ 318 h 512"/>
                <a:gd name="T56" fmla="*/ 435 w 957"/>
                <a:gd name="T57" fmla="*/ 288 h 512"/>
                <a:gd name="T58" fmla="*/ 490 w 957"/>
                <a:gd name="T59" fmla="*/ 288 h 512"/>
                <a:gd name="T60" fmla="*/ 484 w 957"/>
                <a:gd name="T61" fmla="*/ 276 h 512"/>
                <a:gd name="T62" fmla="*/ 453 w 957"/>
                <a:gd name="T63" fmla="*/ 208 h 512"/>
                <a:gd name="T64" fmla="*/ 448 w 957"/>
                <a:gd name="T65" fmla="*/ 216 h 512"/>
                <a:gd name="T66" fmla="*/ 453 w 957"/>
                <a:gd name="T67" fmla="*/ 233 h 512"/>
                <a:gd name="T68" fmla="*/ 452 w 957"/>
                <a:gd name="T69" fmla="*/ 250 h 512"/>
                <a:gd name="T70" fmla="*/ 473 w 957"/>
                <a:gd name="T71" fmla="*/ 200 h 512"/>
                <a:gd name="T72" fmla="*/ 475 w 957"/>
                <a:gd name="T73" fmla="*/ 250 h 512"/>
                <a:gd name="T74" fmla="*/ 475 w 957"/>
                <a:gd name="T75" fmla="*/ 242 h 512"/>
                <a:gd name="T76" fmla="*/ 474 w 957"/>
                <a:gd name="T77" fmla="*/ 225 h 512"/>
                <a:gd name="T78" fmla="*/ 473 w 957"/>
                <a:gd name="T79" fmla="*/ 192 h 512"/>
                <a:gd name="T80" fmla="*/ 469 w 957"/>
                <a:gd name="T81" fmla="*/ 80 h 512"/>
                <a:gd name="T82" fmla="*/ 469 w 957"/>
                <a:gd name="T83" fmla="*/ 72 h 512"/>
                <a:gd name="T84" fmla="*/ 457 w 957"/>
                <a:gd name="T85" fmla="*/ 99 h 512"/>
                <a:gd name="T86" fmla="*/ 454 w 957"/>
                <a:gd name="T87" fmla="*/ 183 h 512"/>
                <a:gd name="T88" fmla="*/ 444 w 957"/>
                <a:gd name="T89" fmla="*/ 266 h 512"/>
                <a:gd name="T90" fmla="*/ 466 w 957"/>
                <a:gd name="T91" fmla="*/ 212 h 512"/>
                <a:gd name="T92" fmla="*/ 467 w 957"/>
                <a:gd name="T93" fmla="*/ 230 h 512"/>
                <a:gd name="T94" fmla="*/ 467 w 957"/>
                <a:gd name="T95" fmla="*/ 61 h 512"/>
                <a:gd name="T96" fmla="*/ 491 w 957"/>
                <a:gd name="T97" fmla="*/ 310 h 512"/>
                <a:gd name="T98" fmla="*/ 523 w 957"/>
                <a:gd name="T99" fmla="*/ 383 h 512"/>
                <a:gd name="T100" fmla="*/ 391 w 957"/>
                <a:gd name="T101" fmla="*/ 483 h 512"/>
                <a:gd name="T102" fmla="*/ 409 w 957"/>
                <a:gd name="T103" fmla="*/ 464 h 512"/>
                <a:gd name="T104" fmla="*/ 537 w 957"/>
                <a:gd name="T105" fmla="*/ 504 h 512"/>
                <a:gd name="T106" fmla="*/ 577 w 957"/>
                <a:gd name="T107" fmla="*/ 504 h 5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57" h="512">
                  <a:moveTo>
                    <a:pt x="953" y="504"/>
                  </a:moveTo>
                  <a:cubicBezTo>
                    <a:pt x="586" y="504"/>
                    <a:pt x="586" y="504"/>
                    <a:pt x="586" y="504"/>
                  </a:cubicBezTo>
                  <a:cubicBezTo>
                    <a:pt x="528" y="402"/>
                    <a:pt x="528" y="402"/>
                    <a:pt x="528" y="402"/>
                  </a:cubicBezTo>
                  <a:cubicBezTo>
                    <a:pt x="530" y="402"/>
                    <a:pt x="531" y="400"/>
                    <a:pt x="531" y="399"/>
                  </a:cubicBezTo>
                  <a:cubicBezTo>
                    <a:pt x="531" y="375"/>
                    <a:pt x="531" y="375"/>
                    <a:pt x="531" y="375"/>
                  </a:cubicBezTo>
                  <a:cubicBezTo>
                    <a:pt x="531" y="373"/>
                    <a:pt x="529" y="371"/>
                    <a:pt x="527" y="371"/>
                  </a:cubicBezTo>
                  <a:cubicBezTo>
                    <a:pt x="517" y="371"/>
                    <a:pt x="517" y="371"/>
                    <a:pt x="517" y="371"/>
                  </a:cubicBezTo>
                  <a:cubicBezTo>
                    <a:pt x="495" y="296"/>
                    <a:pt x="495" y="296"/>
                    <a:pt x="495" y="296"/>
                  </a:cubicBezTo>
                  <a:cubicBezTo>
                    <a:pt x="495" y="296"/>
                    <a:pt x="495" y="296"/>
                    <a:pt x="495" y="296"/>
                  </a:cubicBezTo>
                  <a:cubicBezTo>
                    <a:pt x="498" y="296"/>
                    <a:pt x="499" y="294"/>
                    <a:pt x="499" y="292"/>
                  </a:cubicBezTo>
                  <a:cubicBezTo>
                    <a:pt x="499" y="280"/>
                    <a:pt x="499" y="280"/>
                    <a:pt x="499" y="280"/>
                  </a:cubicBezTo>
                  <a:cubicBezTo>
                    <a:pt x="499" y="278"/>
                    <a:pt x="498" y="276"/>
                    <a:pt x="495" y="276"/>
                  </a:cubicBezTo>
                  <a:cubicBezTo>
                    <a:pt x="492" y="276"/>
                    <a:pt x="492" y="276"/>
                    <a:pt x="492" y="276"/>
                  </a:cubicBezTo>
                  <a:cubicBezTo>
                    <a:pt x="477" y="86"/>
                    <a:pt x="477" y="86"/>
                    <a:pt x="477" y="86"/>
                  </a:cubicBezTo>
                  <a:cubicBezTo>
                    <a:pt x="477" y="85"/>
                    <a:pt x="477" y="85"/>
                    <a:pt x="477" y="84"/>
                  </a:cubicBezTo>
                  <a:cubicBezTo>
                    <a:pt x="477" y="68"/>
                    <a:pt x="477" y="68"/>
                    <a:pt x="477" y="68"/>
                  </a:cubicBezTo>
                  <a:cubicBezTo>
                    <a:pt x="477" y="67"/>
                    <a:pt x="477" y="66"/>
                    <a:pt x="475" y="65"/>
                  </a:cubicBezTo>
                  <a:cubicBezTo>
                    <a:pt x="475" y="57"/>
                    <a:pt x="475" y="57"/>
                    <a:pt x="475" y="57"/>
                  </a:cubicBezTo>
                  <a:cubicBezTo>
                    <a:pt x="475" y="55"/>
                    <a:pt x="474" y="53"/>
                    <a:pt x="471" y="53"/>
                  </a:cubicBezTo>
                  <a:cubicBezTo>
                    <a:pt x="467" y="53"/>
                    <a:pt x="467" y="53"/>
                    <a:pt x="467" y="53"/>
                  </a:cubicBezTo>
                  <a:cubicBezTo>
                    <a:pt x="467" y="4"/>
                    <a:pt x="467" y="4"/>
                    <a:pt x="467" y="4"/>
                  </a:cubicBezTo>
                  <a:cubicBezTo>
                    <a:pt x="467" y="2"/>
                    <a:pt x="465" y="0"/>
                    <a:pt x="463" y="0"/>
                  </a:cubicBezTo>
                  <a:cubicBezTo>
                    <a:pt x="461" y="0"/>
                    <a:pt x="459" y="2"/>
                    <a:pt x="459" y="4"/>
                  </a:cubicBezTo>
                  <a:cubicBezTo>
                    <a:pt x="459" y="53"/>
                    <a:pt x="459" y="53"/>
                    <a:pt x="459" y="53"/>
                  </a:cubicBezTo>
                  <a:cubicBezTo>
                    <a:pt x="455" y="53"/>
                    <a:pt x="455" y="53"/>
                    <a:pt x="455" y="53"/>
                  </a:cubicBezTo>
                  <a:cubicBezTo>
                    <a:pt x="453" y="53"/>
                    <a:pt x="451" y="55"/>
                    <a:pt x="451" y="57"/>
                  </a:cubicBezTo>
                  <a:cubicBezTo>
                    <a:pt x="451" y="65"/>
                    <a:pt x="451" y="65"/>
                    <a:pt x="451" y="65"/>
                  </a:cubicBezTo>
                  <a:cubicBezTo>
                    <a:pt x="450" y="66"/>
                    <a:pt x="449" y="67"/>
                    <a:pt x="449" y="68"/>
                  </a:cubicBezTo>
                  <a:cubicBezTo>
                    <a:pt x="449" y="84"/>
                    <a:pt x="449" y="84"/>
                    <a:pt x="449" y="84"/>
                  </a:cubicBezTo>
                  <a:cubicBezTo>
                    <a:pt x="449" y="85"/>
                    <a:pt x="450" y="86"/>
                    <a:pt x="450" y="86"/>
                  </a:cubicBezTo>
                  <a:cubicBezTo>
                    <a:pt x="435" y="276"/>
                    <a:pt x="435" y="276"/>
                    <a:pt x="435" y="276"/>
                  </a:cubicBezTo>
                  <a:cubicBezTo>
                    <a:pt x="431" y="276"/>
                    <a:pt x="431" y="276"/>
                    <a:pt x="431" y="276"/>
                  </a:cubicBezTo>
                  <a:cubicBezTo>
                    <a:pt x="429" y="276"/>
                    <a:pt x="427" y="278"/>
                    <a:pt x="427" y="280"/>
                  </a:cubicBezTo>
                  <a:cubicBezTo>
                    <a:pt x="427" y="292"/>
                    <a:pt x="427" y="292"/>
                    <a:pt x="427" y="292"/>
                  </a:cubicBezTo>
                  <a:cubicBezTo>
                    <a:pt x="427" y="294"/>
                    <a:pt x="429" y="296"/>
                    <a:pt x="431" y="296"/>
                  </a:cubicBezTo>
                  <a:cubicBezTo>
                    <a:pt x="432" y="296"/>
                    <a:pt x="432" y="296"/>
                    <a:pt x="432" y="296"/>
                  </a:cubicBezTo>
                  <a:cubicBezTo>
                    <a:pt x="410" y="371"/>
                    <a:pt x="410" y="371"/>
                    <a:pt x="410" y="371"/>
                  </a:cubicBezTo>
                  <a:cubicBezTo>
                    <a:pt x="400" y="371"/>
                    <a:pt x="400" y="371"/>
                    <a:pt x="400" y="371"/>
                  </a:cubicBezTo>
                  <a:cubicBezTo>
                    <a:pt x="398" y="371"/>
                    <a:pt x="396" y="373"/>
                    <a:pt x="396" y="375"/>
                  </a:cubicBezTo>
                  <a:cubicBezTo>
                    <a:pt x="396" y="399"/>
                    <a:pt x="396" y="399"/>
                    <a:pt x="396" y="399"/>
                  </a:cubicBezTo>
                  <a:cubicBezTo>
                    <a:pt x="396" y="400"/>
                    <a:pt x="397" y="402"/>
                    <a:pt x="398" y="402"/>
                  </a:cubicBezTo>
                  <a:cubicBezTo>
                    <a:pt x="341" y="504"/>
                    <a:pt x="341" y="504"/>
                    <a:pt x="341" y="504"/>
                  </a:cubicBezTo>
                  <a:cubicBezTo>
                    <a:pt x="4" y="504"/>
                    <a:pt x="4" y="504"/>
                    <a:pt x="4" y="504"/>
                  </a:cubicBezTo>
                  <a:cubicBezTo>
                    <a:pt x="2" y="504"/>
                    <a:pt x="0" y="506"/>
                    <a:pt x="0" y="508"/>
                  </a:cubicBezTo>
                  <a:cubicBezTo>
                    <a:pt x="0" y="510"/>
                    <a:pt x="2" y="512"/>
                    <a:pt x="4" y="512"/>
                  </a:cubicBezTo>
                  <a:cubicBezTo>
                    <a:pt x="343" y="512"/>
                    <a:pt x="343" y="512"/>
                    <a:pt x="343" y="512"/>
                  </a:cubicBezTo>
                  <a:cubicBezTo>
                    <a:pt x="383" y="512"/>
                    <a:pt x="383" y="512"/>
                    <a:pt x="383" y="512"/>
                  </a:cubicBezTo>
                  <a:cubicBezTo>
                    <a:pt x="543" y="512"/>
                    <a:pt x="543" y="512"/>
                    <a:pt x="543" y="512"/>
                  </a:cubicBezTo>
                  <a:cubicBezTo>
                    <a:pt x="543" y="512"/>
                    <a:pt x="543" y="512"/>
                    <a:pt x="543" y="512"/>
                  </a:cubicBezTo>
                  <a:cubicBezTo>
                    <a:pt x="583" y="512"/>
                    <a:pt x="583" y="512"/>
                    <a:pt x="583" y="512"/>
                  </a:cubicBezTo>
                  <a:cubicBezTo>
                    <a:pt x="583" y="512"/>
                    <a:pt x="583" y="512"/>
                    <a:pt x="583" y="512"/>
                  </a:cubicBezTo>
                  <a:cubicBezTo>
                    <a:pt x="953" y="512"/>
                    <a:pt x="953" y="512"/>
                    <a:pt x="953" y="512"/>
                  </a:cubicBezTo>
                  <a:cubicBezTo>
                    <a:pt x="956" y="512"/>
                    <a:pt x="957" y="510"/>
                    <a:pt x="957" y="508"/>
                  </a:cubicBezTo>
                  <a:cubicBezTo>
                    <a:pt x="957" y="506"/>
                    <a:pt x="956" y="504"/>
                    <a:pt x="953" y="504"/>
                  </a:cubicBezTo>
                  <a:close/>
                  <a:moveTo>
                    <a:pt x="377" y="456"/>
                  </a:moveTo>
                  <a:cubicBezTo>
                    <a:pt x="404" y="456"/>
                    <a:pt x="404" y="456"/>
                    <a:pt x="404" y="456"/>
                  </a:cubicBezTo>
                  <a:cubicBezTo>
                    <a:pt x="395" y="475"/>
                    <a:pt x="395" y="475"/>
                    <a:pt x="395" y="475"/>
                  </a:cubicBezTo>
                  <a:cubicBezTo>
                    <a:pt x="367" y="475"/>
                    <a:pt x="367" y="475"/>
                    <a:pt x="367" y="475"/>
                  </a:cubicBezTo>
                  <a:lnTo>
                    <a:pt x="377" y="456"/>
                  </a:lnTo>
                  <a:close/>
                  <a:moveTo>
                    <a:pt x="392" y="429"/>
                  </a:moveTo>
                  <a:cubicBezTo>
                    <a:pt x="417" y="429"/>
                    <a:pt x="417" y="429"/>
                    <a:pt x="417" y="429"/>
                  </a:cubicBezTo>
                  <a:cubicBezTo>
                    <a:pt x="408" y="448"/>
                    <a:pt x="408" y="448"/>
                    <a:pt x="408" y="448"/>
                  </a:cubicBezTo>
                  <a:cubicBezTo>
                    <a:pt x="382" y="448"/>
                    <a:pt x="382" y="448"/>
                    <a:pt x="382" y="448"/>
                  </a:cubicBezTo>
                  <a:lnTo>
                    <a:pt x="392" y="429"/>
                  </a:lnTo>
                  <a:close/>
                  <a:moveTo>
                    <a:pt x="510" y="429"/>
                  </a:moveTo>
                  <a:cubicBezTo>
                    <a:pt x="534" y="429"/>
                    <a:pt x="534" y="429"/>
                    <a:pt x="534" y="429"/>
                  </a:cubicBezTo>
                  <a:cubicBezTo>
                    <a:pt x="545" y="448"/>
                    <a:pt x="545" y="448"/>
                    <a:pt x="545" y="448"/>
                  </a:cubicBezTo>
                  <a:cubicBezTo>
                    <a:pt x="519" y="448"/>
                    <a:pt x="519" y="448"/>
                    <a:pt x="519" y="448"/>
                  </a:cubicBezTo>
                  <a:lnTo>
                    <a:pt x="510" y="429"/>
                  </a:lnTo>
                  <a:close/>
                  <a:moveTo>
                    <a:pt x="506" y="421"/>
                  </a:moveTo>
                  <a:cubicBezTo>
                    <a:pt x="498" y="403"/>
                    <a:pt x="498" y="403"/>
                    <a:pt x="498" y="403"/>
                  </a:cubicBezTo>
                  <a:cubicBezTo>
                    <a:pt x="519" y="403"/>
                    <a:pt x="519" y="403"/>
                    <a:pt x="519" y="403"/>
                  </a:cubicBezTo>
                  <a:cubicBezTo>
                    <a:pt x="530" y="421"/>
                    <a:pt x="530" y="421"/>
                    <a:pt x="530" y="421"/>
                  </a:cubicBezTo>
                  <a:lnTo>
                    <a:pt x="506" y="421"/>
                  </a:lnTo>
                  <a:close/>
                  <a:moveTo>
                    <a:pt x="523" y="395"/>
                  </a:moveTo>
                  <a:cubicBezTo>
                    <a:pt x="522" y="395"/>
                    <a:pt x="522" y="395"/>
                    <a:pt x="522" y="395"/>
                  </a:cubicBezTo>
                  <a:cubicBezTo>
                    <a:pt x="491" y="395"/>
                    <a:pt x="491" y="395"/>
                    <a:pt x="491" y="395"/>
                  </a:cubicBezTo>
                  <a:cubicBezTo>
                    <a:pt x="435" y="395"/>
                    <a:pt x="435" y="395"/>
                    <a:pt x="435" y="395"/>
                  </a:cubicBezTo>
                  <a:cubicBezTo>
                    <a:pt x="405" y="395"/>
                    <a:pt x="405" y="395"/>
                    <a:pt x="405" y="395"/>
                  </a:cubicBezTo>
                  <a:cubicBezTo>
                    <a:pt x="404" y="395"/>
                    <a:pt x="404" y="395"/>
                    <a:pt x="404" y="395"/>
                  </a:cubicBezTo>
                  <a:cubicBezTo>
                    <a:pt x="404" y="391"/>
                    <a:pt x="404" y="391"/>
                    <a:pt x="404" y="391"/>
                  </a:cubicBezTo>
                  <a:cubicBezTo>
                    <a:pt x="523" y="391"/>
                    <a:pt x="523" y="391"/>
                    <a:pt x="523" y="391"/>
                  </a:cubicBezTo>
                  <a:lnTo>
                    <a:pt x="523" y="395"/>
                  </a:lnTo>
                  <a:close/>
                  <a:moveTo>
                    <a:pt x="429" y="403"/>
                  </a:moveTo>
                  <a:cubicBezTo>
                    <a:pt x="420" y="421"/>
                    <a:pt x="420" y="421"/>
                    <a:pt x="420" y="421"/>
                  </a:cubicBezTo>
                  <a:cubicBezTo>
                    <a:pt x="397" y="421"/>
                    <a:pt x="397" y="421"/>
                    <a:pt x="397" y="421"/>
                  </a:cubicBezTo>
                  <a:cubicBezTo>
                    <a:pt x="407" y="403"/>
                    <a:pt x="407" y="403"/>
                    <a:pt x="407" y="403"/>
                  </a:cubicBezTo>
                  <a:lnTo>
                    <a:pt x="429" y="403"/>
                  </a:lnTo>
                  <a:close/>
                  <a:moveTo>
                    <a:pt x="425" y="429"/>
                  </a:moveTo>
                  <a:cubicBezTo>
                    <a:pt x="432" y="429"/>
                    <a:pt x="432" y="429"/>
                    <a:pt x="432" y="429"/>
                  </a:cubicBezTo>
                  <a:cubicBezTo>
                    <a:pt x="429" y="431"/>
                    <a:pt x="425" y="433"/>
                    <a:pt x="422" y="436"/>
                  </a:cubicBezTo>
                  <a:lnTo>
                    <a:pt x="425" y="429"/>
                  </a:lnTo>
                  <a:close/>
                  <a:moveTo>
                    <a:pt x="429" y="421"/>
                  </a:moveTo>
                  <a:cubicBezTo>
                    <a:pt x="438" y="403"/>
                    <a:pt x="438" y="403"/>
                    <a:pt x="438" y="403"/>
                  </a:cubicBezTo>
                  <a:cubicBezTo>
                    <a:pt x="489" y="403"/>
                    <a:pt x="489" y="403"/>
                    <a:pt x="489" y="403"/>
                  </a:cubicBezTo>
                  <a:cubicBezTo>
                    <a:pt x="498" y="421"/>
                    <a:pt x="498" y="421"/>
                    <a:pt x="498" y="421"/>
                  </a:cubicBezTo>
                  <a:lnTo>
                    <a:pt x="429" y="421"/>
                  </a:lnTo>
                  <a:close/>
                  <a:moveTo>
                    <a:pt x="501" y="429"/>
                  </a:moveTo>
                  <a:cubicBezTo>
                    <a:pt x="504" y="435"/>
                    <a:pt x="504" y="435"/>
                    <a:pt x="504" y="435"/>
                  </a:cubicBezTo>
                  <a:cubicBezTo>
                    <a:pt x="502" y="433"/>
                    <a:pt x="499" y="431"/>
                    <a:pt x="495" y="429"/>
                  </a:cubicBezTo>
                  <a:lnTo>
                    <a:pt x="501" y="429"/>
                  </a:lnTo>
                  <a:close/>
                  <a:moveTo>
                    <a:pt x="523" y="456"/>
                  </a:moveTo>
                  <a:cubicBezTo>
                    <a:pt x="549" y="456"/>
                    <a:pt x="549" y="456"/>
                    <a:pt x="549" y="456"/>
                  </a:cubicBezTo>
                  <a:cubicBezTo>
                    <a:pt x="560" y="475"/>
                    <a:pt x="560" y="475"/>
                    <a:pt x="560" y="475"/>
                  </a:cubicBezTo>
                  <a:cubicBezTo>
                    <a:pt x="532" y="475"/>
                    <a:pt x="532" y="475"/>
                    <a:pt x="532" y="475"/>
                  </a:cubicBezTo>
                  <a:lnTo>
                    <a:pt x="523" y="456"/>
                  </a:lnTo>
                  <a:close/>
                  <a:moveTo>
                    <a:pt x="422" y="358"/>
                  </a:moveTo>
                  <a:cubicBezTo>
                    <a:pt x="440" y="358"/>
                    <a:pt x="440" y="358"/>
                    <a:pt x="440" y="358"/>
                  </a:cubicBezTo>
                  <a:cubicBezTo>
                    <a:pt x="438" y="370"/>
                    <a:pt x="438" y="370"/>
                    <a:pt x="438" y="370"/>
                  </a:cubicBezTo>
                  <a:cubicBezTo>
                    <a:pt x="419" y="370"/>
                    <a:pt x="419" y="370"/>
                    <a:pt x="419" y="370"/>
                  </a:cubicBezTo>
                  <a:lnTo>
                    <a:pt x="422" y="358"/>
                  </a:lnTo>
                  <a:close/>
                  <a:moveTo>
                    <a:pt x="428" y="338"/>
                  </a:moveTo>
                  <a:cubicBezTo>
                    <a:pt x="443" y="338"/>
                    <a:pt x="443" y="338"/>
                    <a:pt x="443" y="338"/>
                  </a:cubicBezTo>
                  <a:cubicBezTo>
                    <a:pt x="441" y="350"/>
                    <a:pt x="441" y="350"/>
                    <a:pt x="441" y="350"/>
                  </a:cubicBezTo>
                  <a:cubicBezTo>
                    <a:pt x="424" y="350"/>
                    <a:pt x="424" y="350"/>
                    <a:pt x="424" y="350"/>
                  </a:cubicBezTo>
                  <a:lnTo>
                    <a:pt x="428" y="338"/>
                  </a:lnTo>
                  <a:close/>
                  <a:moveTo>
                    <a:pt x="434" y="318"/>
                  </a:moveTo>
                  <a:cubicBezTo>
                    <a:pt x="446" y="318"/>
                    <a:pt x="446" y="318"/>
                    <a:pt x="446" y="318"/>
                  </a:cubicBezTo>
                  <a:cubicBezTo>
                    <a:pt x="444" y="330"/>
                    <a:pt x="444" y="330"/>
                    <a:pt x="444" y="330"/>
                  </a:cubicBezTo>
                  <a:cubicBezTo>
                    <a:pt x="430" y="330"/>
                    <a:pt x="430" y="330"/>
                    <a:pt x="430" y="330"/>
                  </a:cubicBezTo>
                  <a:lnTo>
                    <a:pt x="434" y="318"/>
                  </a:lnTo>
                  <a:close/>
                  <a:moveTo>
                    <a:pt x="454" y="318"/>
                  </a:moveTo>
                  <a:cubicBezTo>
                    <a:pt x="473" y="318"/>
                    <a:pt x="473" y="318"/>
                    <a:pt x="473" y="318"/>
                  </a:cubicBezTo>
                  <a:cubicBezTo>
                    <a:pt x="481" y="370"/>
                    <a:pt x="481" y="370"/>
                    <a:pt x="481" y="370"/>
                  </a:cubicBezTo>
                  <a:cubicBezTo>
                    <a:pt x="446" y="370"/>
                    <a:pt x="446" y="370"/>
                    <a:pt x="446" y="370"/>
                  </a:cubicBezTo>
                  <a:lnTo>
                    <a:pt x="454" y="318"/>
                  </a:lnTo>
                  <a:close/>
                  <a:moveTo>
                    <a:pt x="487" y="358"/>
                  </a:moveTo>
                  <a:cubicBezTo>
                    <a:pt x="505" y="358"/>
                    <a:pt x="505" y="358"/>
                    <a:pt x="505" y="358"/>
                  </a:cubicBezTo>
                  <a:cubicBezTo>
                    <a:pt x="508" y="370"/>
                    <a:pt x="508" y="370"/>
                    <a:pt x="508" y="370"/>
                  </a:cubicBezTo>
                  <a:cubicBezTo>
                    <a:pt x="489" y="370"/>
                    <a:pt x="489" y="370"/>
                    <a:pt x="489" y="370"/>
                  </a:cubicBezTo>
                  <a:lnTo>
                    <a:pt x="487" y="358"/>
                  </a:lnTo>
                  <a:close/>
                  <a:moveTo>
                    <a:pt x="486" y="350"/>
                  </a:moveTo>
                  <a:cubicBezTo>
                    <a:pt x="484" y="338"/>
                    <a:pt x="484" y="338"/>
                    <a:pt x="484" y="338"/>
                  </a:cubicBezTo>
                  <a:cubicBezTo>
                    <a:pt x="499" y="338"/>
                    <a:pt x="499" y="338"/>
                    <a:pt x="499" y="338"/>
                  </a:cubicBezTo>
                  <a:cubicBezTo>
                    <a:pt x="502" y="350"/>
                    <a:pt x="502" y="350"/>
                    <a:pt x="502" y="350"/>
                  </a:cubicBezTo>
                  <a:lnTo>
                    <a:pt x="486" y="350"/>
                  </a:lnTo>
                  <a:close/>
                  <a:moveTo>
                    <a:pt x="497" y="330"/>
                  </a:moveTo>
                  <a:cubicBezTo>
                    <a:pt x="483" y="330"/>
                    <a:pt x="483" y="330"/>
                    <a:pt x="483" y="330"/>
                  </a:cubicBezTo>
                  <a:cubicBezTo>
                    <a:pt x="481" y="318"/>
                    <a:pt x="481" y="318"/>
                    <a:pt x="481" y="318"/>
                  </a:cubicBezTo>
                  <a:cubicBezTo>
                    <a:pt x="493" y="318"/>
                    <a:pt x="493" y="318"/>
                    <a:pt x="493" y="318"/>
                  </a:cubicBezTo>
                  <a:lnTo>
                    <a:pt x="497" y="330"/>
                  </a:lnTo>
                  <a:close/>
                  <a:moveTo>
                    <a:pt x="490" y="288"/>
                  </a:moveTo>
                  <a:cubicBezTo>
                    <a:pt x="437" y="288"/>
                    <a:pt x="437" y="288"/>
                    <a:pt x="437" y="288"/>
                  </a:cubicBezTo>
                  <a:cubicBezTo>
                    <a:pt x="437" y="288"/>
                    <a:pt x="437" y="288"/>
                    <a:pt x="437" y="288"/>
                  </a:cubicBezTo>
                  <a:cubicBezTo>
                    <a:pt x="435" y="288"/>
                    <a:pt x="435" y="288"/>
                    <a:pt x="435" y="288"/>
                  </a:cubicBezTo>
                  <a:cubicBezTo>
                    <a:pt x="435" y="284"/>
                    <a:pt x="435" y="284"/>
                    <a:pt x="435" y="284"/>
                  </a:cubicBezTo>
                  <a:cubicBezTo>
                    <a:pt x="491" y="284"/>
                    <a:pt x="491" y="284"/>
                    <a:pt x="491" y="284"/>
                  </a:cubicBezTo>
                  <a:cubicBezTo>
                    <a:pt x="491" y="288"/>
                    <a:pt x="491" y="288"/>
                    <a:pt x="491" y="288"/>
                  </a:cubicBezTo>
                  <a:cubicBezTo>
                    <a:pt x="490" y="288"/>
                    <a:pt x="490" y="288"/>
                    <a:pt x="490" y="288"/>
                  </a:cubicBezTo>
                  <a:cubicBezTo>
                    <a:pt x="490" y="288"/>
                    <a:pt x="490" y="288"/>
                    <a:pt x="490" y="288"/>
                  </a:cubicBezTo>
                  <a:close/>
                  <a:moveTo>
                    <a:pt x="484" y="276"/>
                  </a:moveTo>
                  <a:cubicBezTo>
                    <a:pt x="476" y="276"/>
                    <a:pt x="476" y="276"/>
                    <a:pt x="476" y="276"/>
                  </a:cubicBezTo>
                  <a:cubicBezTo>
                    <a:pt x="476" y="266"/>
                    <a:pt x="476" y="266"/>
                    <a:pt x="476" y="266"/>
                  </a:cubicBezTo>
                  <a:cubicBezTo>
                    <a:pt x="483" y="266"/>
                    <a:pt x="483" y="266"/>
                    <a:pt x="483" y="266"/>
                  </a:cubicBezTo>
                  <a:lnTo>
                    <a:pt x="484" y="276"/>
                  </a:lnTo>
                  <a:close/>
                  <a:moveTo>
                    <a:pt x="453" y="208"/>
                  </a:moveTo>
                  <a:cubicBezTo>
                    <a:pt x="449" y="208"/>
                    <a:pt x="449" y="208"/>
                    <a:pt x="449" y="208"/>
                  </a:cubicBezTo>
                  <a:cubicBezTo>
                    <a:pt x="449" y="200"/>
                    <a:pt x="449" y="200"/>
                    <a:pt x="449" y="200"/>
                  </a:cubicBezTo>
                  <a:cubicBezTo>
                    <a:pt x="454" y="200"/>
                    <a:pt x="454" y="200"/>
                    <a:pt x="454" y="200"/>
                  </a:cubicBezTo>
                  <a:lnTo>
                    <a:pt x="453" y="208"/>
                  </a:lnTo>
                  <a:close/>
                  <a:moveTo>
                    <a:pt x="448" y="216"/>
                  </a:moveTo>
                  <a:cubicBezTo>
                    <a:pt x="453" y="216"/>
                    <a:pt x="453" y="216"/>
                    <a:pt x="453" y="216"/>
                  </a:cubicBezTo>
                  <a:cubicBezTo>
                    <a:pt x="453" y="225"/>
                    <a:pt x="453" y="225"/>
                    <a:pt x="453" y="225"/>
                  </a:cubicBezTo>
                  <a:cubicBezTo>
                    <a:pt x="447" y="225"/>
                    <a:pt x="447" y="225"/>
                    <a:pt x="447" y="225"/>
                  </a:cubicBezTo>
                  <a:lnTo>
                    <a:pt x="448" y="216"/>
                  </a:lnTo>
                  <a:close/>
                  <a:moveTo>
                    <a:pt x="453" y="233"/>
                  </a:moveTo>
                  <a:cubicBezTo>
                    <a:pt x="452" y="242"/>
                    <a:pt x="452" y="242"/>
                    <a:pt x="452" y="242"/>
                  </a:cubicBezTo>
                  <a:cubicBezTo>
                    <a:pt x="446" y="242"/>
                    <a:pt x="446" y="242"/>
                    <a:pt x="446" y="242"/>
                  </a:cubicBezTo>
                  <a:cubicBezTo>
                    <a:pt x="447" y="233"/>
                    <a:pt x="447" y="233"/>
                    <a:pt x="447" y="233"/>
                  </a:cubicBezTo>
                  <a:lnTo>
                    <a:pt x="453" y="233"/>
                  </a:lnTo>
                  <a:close/>
                  <a:moveTo>
                    <a:pt x="452" y="250"/>
                  </a:moveTo>
                  <a:cubicBezTo>
                    <a:pt x="452" y="258"/>
                    <a:pt x="452" y="258"/>
                    <a:pt x="452" y="258"/>
                  </a:cubicBezTo>
                  <a:cubicBezTo>
                    <a:pt x="445" y="258"/>
                    <a:pt x="445" y="258"/>
                    <a:pt x="445" y="258"/>
                  </a:cubicBezTo>
                  <a:cubicBezTo>
                    <a:pt x="445" y="250"/>
                    <a:pt x="445" y="250"/>
                    <a:pt x="445" y="250"/>
                  </a:cubicBezTo>
                  <a:lnTo>
                    <a:pt x="452" y="250"/>
                  </a:lnTo>
                  <a:close/>
                  <a:moveTo>
                    <a:pt x="473" y="200"/>
                  </a:moveTo>
                  <a:cubicBezTo>
                    <a:pt x="478" y="200"/>
                    <a:pt x="478" y="200"/>
                    <a:pt x="478" y="200"/>
                  </a:cubicBezTo>
                  <a:cubicBezTo>
                    <a:pt x="479" y="208"/>
                    <a:pt x="479" y="208"/>
                    <a:pt x="479" y="208"/>
                  </a:cubicBezTo>
                  <a:cubicBezTo>
                    <a:pt x="474" y="208"/>
                    <a:pt x="474" y="208"/>
                    <a:pt x="474" y="208"/>
                  </a:cubicBezTo>
                  <a:lnTo>
                    <a:pt x="473" y="200"/>
                  </a:lnTo>
                  <a:close/>
                  <a:moveTo>
                    <a:pt x="475" y="250"/>
                  </a:moveTo>
                  <a:cubicBezTo>
                    <a:pt x="482" y="250"/>
                    <a:pt x="482" y="250"/>
                    <a:pt x="482" y="250"/>
                  </a:cubicBezTo>
                  <a:cubicBezTo>
                    <a:pt x="483" y="258"/>
                    <a:pt x="483" y="258"/>
                    <a:pt x="483" y="258"/>
                  </a:cubicBezTo>
                  <a:cubicBezTo>
                    <a:pt x="476" y="258"/>
                    <a:pt x="476" y="258"/>
                    <a:pt x="476" y="258"/>
                  </a:cubicBezTo>
                  <a:lnTo>
                    <a:pt x="475" y="250"/>
                  </a:lnTo>
                  <a:close/>
                  <a:moveTo>
                    <a:pt x="475" y="242"/>
                  </a:moveTo>
                  <a:cubicBezTo>
                    <a:pt x="475" y="233"/>
                    <a:pt x="475" y="233"/>
                    <a:pt x="475" y="233"/>
                  </a:cubicBezTo>
                  <a:cubicBezTo>
                    <a:pt x="481" y="233"/>
                    <a:pt x="481" y="233"/>
                    <a:pt x="481" y="233"/>
                  </a:cubicBezTo>
                  <a:cubicBezTo>
                    <a:pt x="481" y="242"/>
                    <a:pt x="481" y="242"/>
                    <a:pt x="481" y="242"/>
                  </a:cubicBezTo>
                  <a:lnTo>
                    <a:pt x="475" y="242"/>
                  </a:lnTo>
                  <a:close/>
                  <a:moveTo>
                    <a:pt x="474" y="225"/>
                  </a:moveTo>
                  <a:cubicBezTo>
                    <a:pt x="474" y="216"/>
                    <a:pt x="474" y="216"/>
                    <a:pt x="474" y="216"/>
                  </a:cubicBezTo>
                  <a:cubicBezTo>
                    <a:pt x="479" y="216"/>
                    <a:pt x="479" y="216"/>
                    <a:pt x="479" y="216"/>
                  </a:cubicBezTo>
                  <a:cubicBezTo>
                    <a:pt x="480" y="225"/>
                    <a:pt x="480" y="225"/>
                    <a:pt x="480" y="225"/>
                  </a:cubicBezTo>
                  <a:lnTo>
                    <a:pt x="474" y="225"/>
                  </a:lnTo>
                  <a:close/>
                  <a:moveTo>
                    <a:pt x="473" y="192"/>
                  </a:moveTo>
                  <a:cubicBezTo>
                    <a:pt x="473" y="183"/>
                    <a:pt x="473" y="183"/>
                    <a:pt x="473" y="183"/>
                  </a:cubicBezTo>
                  <a:cubicBezTo>
                    <a:pt x="477" y="183"/>
                    <a:pt x="477" y="183"/>
                    <a:pt x="477" y="183"/>
                  </a:cubicBezTo>
                  <a:cubicBezTo>
                    <a:pt x="477" y="192"/>
                    <a:pt x="477" y="192"/>
                    <a:pt x="477" y="192"/>
                  </a:cubicBezTo>
                  <a:lnTo>
                    <a:pt x="473" y="192"/>
                  </a:lnTo>
                  <a:close/>
                  <a:moveTo>
                    <a:pt x="473" y="175"/>
                  </a:moveTo>
                  <a:cubicBezTo>
                    <a:pt x="470" y="99"/>
                    <a:pt x="470" y="99"/>
                    <a:pt x="470" y="99"/>
                  </a:cubicBezTo>
                  <a:cubicBezTo>
                    <a:pt x="476" y="175"/>
                    <a:pt x="476" y="175"/>
                    <a:pt x="476" y="175"/>
                  </a:cubicBezTo>
                  <a:lnTo>
                    <a:pt x="473" y="175"/>
                  </a:lnTo>
                  <a:close/>
                  <a:moveTo>
                    <a:pt x="469" y="80"/>
                  </a:moveTo>
                  <a:cubicBezTo>
                    <a:pt x="465" y="80"/>
                    <a:pt x="465" y="80"/>
                    <a:pt x="465" y="80"/>
                  </a:cubicBezTo>
                  <a:cubicBezTo>
                    <a:pt x="462" y="80"/>
                    <a:pt x="462" y="80"/>
                    <a:pt x="462" y="80"/>
                  </a:cubicBezTo>
                  <a:cubicBezTo>
                    <a:pt x="457" y="80"/>
                    <a:pt x="457" y="80"/>
                    <a:pt x="457" y="80"/>
                  </a:cubicBezTo>
                  <a:cubicBezTo>
                    <a:pt x="457" y="72"/>
                    <a:pt x="457" y="72"/>
                    <a:pt x="457" y="72"/>
                  </a:cubicBezTo>
                  <a:cubicBezTo>
                    <a:pt x="469" y="72"/>
                    <a:pt x="469" y="72"/>
                    <a:pt x="469" y="72"/>
                  </a:cubicBezTo>
                  <a:lnTo>
                    <a:pt x="469" y="80"/>
                  </a:lnTo>
                  <a:close/>
                  <a:moveTo>
                    <a:pt x="457" y="99"/>
                  </a:moveTo>
                  <a:cubicBezTo>
                    <a:pt x="455" y="175"/>
                    <a:pt x="455" y="175"/>
                    <a:pt x="455" y="175"/>
                  </a:cubicBezTo>
                  <a:cubicBezTo>
                    <a:pt x="451" y="175"/>
                    <a:pt x="451" y="175"/>
                    <a:pt x="451" y="175"/>
                  </a:cubicBezTo>
                  <a:lnTo>
                    <a:pt x="457" y="99"/>
                  </a:lnTo>
                  <a:close/>
                  <a:moveTo>
                    <a:pt x="454" y="183"/>
                  </a:moveTo>
                  <a:cubicBezTo>
                    <a:pt x="454" y="192"/>
                    <a:pt x="454" y="192"/>
                    <a:pt x="454" y="192"/>
                  </a:cubicBezTo>
                  <a:cubicBezTo>
                    <a:pt x="450" y="192"/>
                    <a:pt x="450" y="192"/>
                    <a:pt x="450" y="192"/>
                  </a:cubicBezTo>
                  <a:cubicBezTo>
                    <a:pt x="450" y="183"/>
                    <a:pt x="450" y="183"/>
                    <a:pt x="450" y="183"/>
                  </a:cubicBezTo>
                  <a:lnTo>
                    <a:pt x="454" y="183"/>
                  </a:lnTo>
                  <a:close/>
                  <a:moveTo>
                    <a:pt x="444" y="266"/>
                  </a:moveTo>
                  <a:cubicBezTo>
                    <a:pt x="451" y="266"/>
                    <a:pt x="451" y="266"/>
                    <a:pt x="451" y="266"/>
                  </a:cubicBezTo>
                  <a:cubicBezTo>
                    <a:pt x="451" y="276"/>
                    <a:pt x="451" y="276"/>
                    <a:pt x="451" y="276"/>
                  </a:cubicBezTo>
                  <a:cubicBezTo>
                    <a:pt x="443" y="276"/>
                    <a:pt x="443" y="276"/>
                    <a:pt x="443" y="276"/>
                  </a:cubicBezTo>
                  <a:lnTo>
                    <a:pt x="444" y="266"/>
                  </a:lnTo>
                  <a:close/>
                  <a:moveTo>
                    <a:pt x="464" y="147"/>
                  </a:moveTo>
                  <a:cubicBezTo>
                    <a:pt x="465" y="195"/>
                    <a:pt x="465" y="195"/>
                    <a:pt x="465" y="195"/>
                  </a:cubicBezTo>
                  <a:cubicBezTo>
                    <a:pt x="465" y="195"/>
                    <a:pt x="465" y="196"/>
                    <a:pt x="465" y="196"/>
                  </a:cubicBezTo>
                  <a:cubicBezTo>
                    <a:pt x="465" y="196"/>
                    <a:pt x="465" y="196"/>
                    <a:pt x="465" y="196"/>
                  </a:cubicBezTo>
                  <a:cubicBezTo>
                    <a:pt x="466" y="212"/>
                    <a:pt x="466" y="212"/>
                    <a:pt x="466" y="212"/>
                  </a:cubicBezTo>
                  <a:cubicBezTo>
                    <a:pt x="466" y="212"/>
                    <a:pt x="466" y="212"/>
                    <a:pt x="466" y="212"/>
                  </a:cubicBezTo>
                  <a:cubicBezTo>
                    <a:pt x="466" y="213"/>
                    <a:pt x="466" y="213"/>
                    <a:pt x="466" y="213"/>
                  </a:cubicBezTo>
                  <a:cubicBezTo>
                    <a:pt x="466" y="229"/>
                    <a:pt x="466" y="229"/>
                    <a:pt x="466" y="229"/>
                  </a:cubicBezTo>
                  <a:cubicBezTo>
                    <a:pt x="466" y="229"/>
                    <a:pt x="466" y="229"/>
                    <a:pt x="466" y="229"/>
                  </a:cubicBezTo>
                  <a:cubicBezTo>
                    <a:pt x="466" y="229"/>
                    <a:pt x="466" y="230"/>
                    <a:pt x="467" y="230"/>
                  </a:cubicBezTo>
                  <a:cubicBezTo>
                    <a:pt x="468" y="276"/>
                    <a:pt x="468" y="276"/>
                    <a:pt x="468" y="276"/>
                  </a:cubicBezTo>
                  <a:cubicBezTo>
                    <a:pt x="459" y="276"/>
                    <a:pt x="459" y="276"/>
                    <a:pt x="459" y="276"/>
                  </a:cubicBezTo>
                  <a:lnTo>
                    <a:pt x="464" y="147"/>
                  </a:lnTo>
                  <a:close/>
                  <a:moveTo>
                    <a:pt x="459" y="61"/>
                  </a:moveTo>
                  <a:cubicBezTo>
                    <a:pt x="467" y="61"/>
                    <a:pt x="467" y="61"/>
                    <a:pt x="467" y="61"/>
                  </a:cubicBezTo>
                  <a:cubicBezTo>
                    <a:pt x="467" y="64"/>
                    <a:pt x="467" y="64"/>
                    <a:pt x="467" y="64"/>
                  </a:cubicBezTo>
                  <a:cubicBezTo>
                    <a:pt x="459" y="64"/>
                    <a:pt x="459" y="64"/>
                    <a:pt x="459" y="64"/>
                  </a:cubicBezTo>
                  <a:lnTo>
                    <a:pt x="459" y="61"/>
                  </a:lnTo>
                  <a:close/>
                  <a:moveTo>
                    <a:pt x="487" y="296"/>
                  </a:moveTo>
                  <a:cubicBezTo>
                    <a:pt x="491" y="310"/>
                    <a:pt x="491" y="310"/>
                    <a:pt x="491" y="310"/>
                  </a:cubicBezTo>
                  <a:cubicBezTo>
                    <a:pt x="436" y="310"/>
                    <a:pt x="436" y="310"/>
                    <a:pt x="436" y="310"/>
                  </a:cubicBezTo>
                  <a:cubicBezTo>
                    <a:pt x="440" y="296"/>
                    <a:pt x="440" y="296"/>
                    <a:pt x="440" y="296"/>
                  </a:cubicBezTo>
                  <a:lnTo>
                    <a:pt x="487" y="296"/>
                  </a:lnTo>
                  <a:close/>
                  <a:moveTo>
                    <a:pt x="523" y="379"/>
                  </a:moveTo>
                  <a:cubicBezTo>
                    <a:pt x="523" y="383"/>
                    <a:pt x="523" y="383"/>
                    <a:pt x="523" y="383"/>
                  </a:cubicBezTo>
                  <a:cubicBezTo>
                    <a:pt x="404" y="383"/>
                    <a:pt x="404" y="383"/>
                    <a:pt x="404" y="383"/>
                  </a:cubicBezTo>
                  <a:cubicBezTo>
                    <a:pt x="404" y="379"/>
                    <a:pt x="404" y="379"/>
                    <a:pt x="404" y="379"/>
                  </a:cubicBezTo>
                  <a:lnTo>
                    <a:pt x="523" y="379"/>
                  </a:lnTo>
                  <a:close/>
                  <a:moveTo>
                    <a:pt x="362" y="483"/>
                  </a:moveTo>
                  <a:cubicBezTo>
                    <a:pt x="391" y="483"/>
                    <a:pt x="391" y="483"/>
                    <a:pt x="391" y="483"/>
                  </a:cubicBezTo>
                  <a:cubicBezTo>
                    <a:pt x="381" y="504"/>
                    <a:pt x="381" y="504"/>
                    <a:pt x="381" y="504"/>
                  </a:cubicBezTo>
                  <a:cubicBezTo>
                    <a:pt x="350" y="504"/>
                    <a:pt x="350" y="504"/>
                    <a:pt x="350" y="504"/>
                  </a:cubicBezTo>
                  <a:lnTo>
                    <a:pt x="362" y="483"/>
                  </a:lnTo>
                  <a:close/>
                  <a:moveTo>
                    <a:pt x="390" y="504"/>
                  </a:moveTo>
                  <a:cubicBezTo>
                    <a:pt x="409" y="464"/>
                    <a:pt x="409" y="464"/>
                    <a:pt x="409" y="464"/>
                  </a:cubicBezTo>
                  <a:cubicBezTo>
                    <a:pt x="409" y="464"/>
                    <a:pt x="409" y="464"/>
                    <a:pt x="409" y="464"/>
                  </a:cubicBezTo>
                  <a:cubicBezTo>
                    <a:pt x="409" y="464"/>
                    <a:pt x="426" y="429"/>
                    <a:pt x="463" y="429"/>
                  </a:cubicBezTo>
                  <a:cubicBezTo>
                    <a:pt x="502" y="429"/>
                    <a:pt x="518" y="463"/>
                    <a:pt x="518" y="464"/>
                  </a:cubicBezTo>
                  <a:cubicBezTo>
                    <a:pt x="518" y="464"/>
                    <a:pt x="518" y="464"/>
                    <a:pt x="518" y="464"/>
                  </a:cubicBezTo>
                  <a:cubicBezTo>
                    <a:pt x="537" y="504"/>
                    <a:pt x="537" y="504"/>
                    <a:pt x="537" y="504"/>
                  </a:cubicBezTo>
                  <a:lnTo>
                    <a:pt x="390" y="504"/>
                  </a:lnTo>
                  <a:close/>
                  <a:moveTo>
                    <a:pt x="546" y="504"/>
                  </a:moveTo>
                  <a:cubicBezTo>
                    <a:pt x="536" y="483"/>
                    <a:pt x="536" y="483"/>
                    <a:pt x="536" y="483"/>
                  </a:cubicBezTo>
                  <a:cubicBezTo>
                    <a:pt x="565" y="483"/>
                    <a:pt x="565" y="483"/>
                    <a:pt x="565" y="483"/>
                  </a:cubicBezTo>
                  <a:cubicBezTo>
                    <a:pt x="577" y="504"/>
                    <a:pt x="577" y="504"/>
                    <a:pt x="577" y="504"/>
                  </a:cubicBezTo>
                  <a:lnTo>
                    <a:pt x="546" y="504"/>
                  </a:ln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</p:grpSp>
      <p:sp>
        <p:nvSpPr>
          <p:cNvPr id="18" name="Rectangle 17"/>
          <p:cNvSpPr/>
          <p:nvPr userDrawn="1"/>
        </p:nvSpPr>
        <p:spPr>
          <a:xfrm>
            <a:off x="100012" y="6804000"/>
            <a:ext cx="12091987" cy="540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36334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Phone6 Plus and Text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5"/>
          <p:cNvSpPr>
            <a:spLocks/>
          </p:cNvSpPr>
          <p:nvPr/>
        </p:nvSpPr>
        <p:spPr bwMode="auto">
          <a:xfrm>
            <a:off x="10301108" y="2201802"/>
            <a:ext cx="49393" cy="554717"/>
          </a:xfrm>
          <a:custGeom>
            <a:avLst/>
            <a:gdLst>
              <a:gd name="T0" fmla="*/ 0 w 11"/>
              <a:gd name="T1" fmla="*/ 4 h 126"/>
              <a:gd name="T2" fmla="*/ 0 w 11"/>
              <a:gd name="T3" fmla="*/ 123 h 126"/>
              <a:gd name="T4" fmla="*/ 3 w 11"/>
              <a:gd name="T5" fmla="*/ 126 h 126"/>
              <a:gd name="T6" fmla="*/ 8 w 11"/>
              <a:gd name="T7" fmla="*/ 126 h 126"/>
              <a:gd name="T8" fmla="*/ 11 w 11"/>
              <a:gd name="T9" fmla="*/ 123 h 126"/>
              <a:gd name="T10" fmla="*/ 11 w 11"/>
              <a:gd name="T11" fmla="*/ 4 h 126"/>
              <a:gd name="T12" fmla="*/ 8 w 11"/>
              <a:gd name="T13" fmla="*/ 0 h 126"/>
              <a:gd name="T14" fmla="*/ 3 w 11"/>
              <a:gd name="T15" fmla="*/ 0 h 126"/>
              <a:gd name="T16" fmla="*/ 0 w 11"/>
              <a:gd name="T17" fmla="*/ 4 h 1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1" h="126">
                <a:moveTo>
                  <a:pt x="0" y="4"/>
                </a:moveTo>
                <a:cubicBezTo>
                  <a:pt x="0" y="123"/>
                  <a:pt x="0" y="123"/>
                  <a:pt x="0" y="123"/>
                </a:cubicBezTo>
                <a:cubicBezTo>
                  <a:pt x="0" y="125"/>
                  <a:pt x="1" y="126"/>
                  <a:pt x="3" y="126"/>
                </a:cubicBezTo>
                <a:cubicBezTo>
                  <a:pt x="8" y="126"/>
                  <a:pt x="8" y="126"/>
                  <a:pt x="8" y="126"/>
                </a:cubicBezTo>
                <a:cubicBezTo>
                  <a:pt x="9" y="126"/>
                  <a:pt x="11" y="125"/>
                  <a:pt x="11" y="123"/>
                </a:cubicBezTo>
                <a:cubicBezTo>
                  <a:pt x="11" y="4"/>
                  <a:pt x="11" y="4"/>
                  <a:pt x="11" y="4"/>
                </a:cubicBezTo>
                <a:cubicBezTo>
                  <a:pt x="11" y="2"/>
                  <a:pt x="9" y="0"/>
                  <a:pt x="8" y="0"/>
                </a:cubicBezTo>
                <a:cubicBezTo>
                  <a:pt x="3" y="0"/>
                  <a:pt x="3" y="0"/>
                  <a:pt x="3" y="0"/>
                </a:cubicBezTo>
                <a:cubicBezTo>
                  <a:pt x="1" y="0"/>
                  <a:pt x="0" y="2"/>
                  <a:pt x="0" y="4"/>
                </a:cubicBezTo>
                <a:close/>
              </a:path>
            </a:pathLst>
          </a:custGeom>
          <a:solidFill>
            <a:srgbClr val="F9E5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10263114" y="7684386"/>
            <a:ext cx="53192" cy="136780"/>
          </a:xfrm>
          <a:prstGeom prst="rect">
            <a:avLst/>
          </a:prstGeom>
          <a:solidFill>
            <a:srgbClr val="BCBCB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5" name="Rectangle 7"/>
          <p:cNvSpPr>
            <a:spLocks noChangeArrowheads="1"/>
          </p:cNvSpPr>
          <p:nvPr/>
        </p:nvSpPr>
        <p:spPr bwMode="auto">
          <a:xfrm>
            <a:off x="10263114" y="1111364"/>
            <a:ext cx="53192" cy="136780"/>
          </a:xfrm>
          <a:prstGeom prst="rect">
            <a:avLst/>
          </a:prstGeom>
          <a:solidFill>
            <a:srgbClr val="BCBCB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6" name="Freeform 8"/>
          <p:cNvSpPr>
            <a:spLocks noEditPoints="1"/>
          </p:cNvSpPr>
          <p:nvPr/>
        </p:nvSpPr>
        <p:spPr bwMode="auto">
          <a:xfrm>
            <a:off x="6486474" y="549048"/>
            <a:ext cx="3829832" cy="7868629"/>
          </a:xfrm>
          <a:custGeom>
            <a:avLst/>
            <a:gdLst>
              <a:gd name="T0" fmla="*/ 738 w 868"/>
              <a:gd name="T1" fmla="*/ 0 h 1791"/>
              <a:gd name="T2" fmla="*/ 127 w 868"/>
              <a:gd name="T3" fmla="*/ 0 h 1791"/>
              <a:gd name="T4" fmla="*/ 0 w 868"/>
              <a:gd name="T5" fmla="*/ 128 h 1791"/>
              <a:gd name="T6" fmla="*/ 0 w 868"/>
              <a:gd name="T7" fmla="*/ 1664 h 1791"/>
              <a:gd name="T8" fmla="*/ 127 w 868"/>
              <a:gd name="T9" fmla="*/ 1791 h 1791"/>
              <a:gd name="T10" fmla="*/ 738 w 868"/>
              <a:gd name="T11" fmla="*/ 1791 h 1791"/>
              <a:gd name="T12" fmla="*/ 868 w 868"/>
              <a:gd name="T13" fmla="*/ 1664 h 1791"/>
              <a:gd name="T14" fmla="*/ 868 w 868"/>
              <a:gd name="T15" fmla="*/ 128 h 1791"/>
              <a:gd name="T16" fmla="*/ 738 w 868"/>
              <a:gd name="T17" fmla="*/ 0 h 1791"/>
              <a:gd name="T18" fmla="*/ 847 w 868"/>
              <a:gd name="T19" fmla="*/ 1654 h 1791"/>
              <a:gd name="T20" fmla="*/ 732 w 868"/>
              <a:gd name="T21" fmla="*/ 1769 h 1791"/>
              <a:gd name="T22" fmla="*/ 134 w 868"/>
              <a:gd name="T23" fmla="*/ 1769 h 1791"/>
              <a:gd name="T24" fmla="*/ 19 w 868"/>
              <a:gd name="T25" fmla="*/ 1654 h 1791"/>
              <a:gd name="T26" fmla="*/ 19 w 868"/>
              <a:gd name="T27" fmla="*/ 131 h 1791"/>
              <a:gd name="T28" fmla="*/ 134 w 868"/>
              <a:gd name="T29" fmla="*/ 16 h 1791"/>
              <a:gd name="T30" fmla="*/ 732 w 868"/>
              <a:gd name="T31" fmla="*/ 16 h 1791"/>
              <a:gd name="T32" fmla="*/ 847 w 868"/>
              <a:gd name="T33" fmla="*/ 131 h 1791"/>
              <a:gd name="T34" fmla="*/ 847 w 868"/>
              <a:gd name="T35" fmla="*/ 1654 h 17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868" h="1791">
                <a:moveTo>
                  <a:pt x="738" y="0"/>
                </a:moveTo>
                <a:cubicBezTo>
                  <a:pt x="127" y="0"/>
                  <a:pt x="127" y="0"/>
                  <a:pt x="127" y="0"/>
                </a:cubicBezTo>
                <a:cubicBezTo>
                  <a:pt x="57" y="0"/>
                  <a:pt x="0" y="57"/>
                  <a:pt x="0" y="128"/>
                </a:cubicBezTo>
                <a:cubicBezTo>
                  <a:pt x="0" y="1664"/>
                  <a:pt x="0" y="1664"/>
                  <a:pt x="0" y="1664"/>
                </a:cubicBezTo>
                <a:cubicBezTo>
                  <a:pt x="0" y="1734"/>
                  <a:pt x="57" y="1791"/>
                  <a:pt x="127" y="1791"/>
                </a:cubicBezTo>
                <a:cubicBezTo>
                  <a:pt x="738" y="1791"/>
                  <a:pt x="738" y="1791"/>
                  <a:pt x="738" y="1791"/>
                </a:cubicBezTo>
                <a:cubicBezTo>
                  <a:pt x="809" y="1791"/>
                  <a:pt x="866" y="1734"/>
                  <a:pt x="868" y="1664"/>
                </a:cubicBezTo>
                <a:cubicBezTo>
                  <a:pt x="868" y="128"/>
                  <a:pt x="868" y="128"/>
                  <a:pt x="868" y="128"/>
                </a:cubicBezTo>
                <a:cubicBezTo>
                  <a:pt x="866" y="57"/>
                  <a:pt x="809" y="0"/>
                  <a:pt x="738" y="0"/>
                </a:cubicBezTo>
                <a:close/>
                <a:moveTo>
                  <a:pt x="847" y="1654"/>
                </a:moveTo>
                <a:cubicBezTo>
                  <a:pt x="847" y="1718"/>
                  <a:pt x="796" y="1769"/>
                  <a:pt x="732" y="1769"/>
                </a:cubicBezTo>
                <a:cubicBezTo>
                  <a:pt x="134" y="1769"/>
                  <a:pt x="134" y="1769"/>
                  <a:pt x="134" y="1769"/>
                </a:cubicBezTo>
                <a:cubicBezTo>
                  <a:pt x="71" y="1769"/>
                  <a:pt x="19" y="1718"/>
                  <a:pt x="19" y="1654"/>
                </a:cubicBezTo>
                <a:cubicBezTo>
                  <a:pt x="19" y="131"/>
                  <a:pt x="19" y="131"/>
                  <a:pt x="19" y="131"/>
                </a:cubicBezTo>
                <a:cubicBezTo>
                  <a:pt x="19" y="68"/>
                  <a:pt x="71" y="16"/>
                  <a:pt x="134" y="16"/>
                </a:cubicBezTo>
                <a:cubicBezTo>
                  <a:pt x="732" y="16"/>
                  <a:pt x="732" y="16"/>
                  <a:pt x="732" y="16"/>
                </a:cubicBezTo>
                <a:cubicBezTo>
                  <a:pt x="796" y="16"/>
                  <a:pt x="847" y="68"/>
                  <a:pt x="847" y="131"/>
                </a:cubicBezTo>
                <a:lnTo>
                  <a:pt x="847" y="1654"/>
                </a:lnTo>
                <a:close/>
              </a:path>
            </a:pathLst>
          </a:custGeom>
          <a:solidFill>
            <a:srgbClr val="F9E5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7" name="Freeform 9"/>
          <p:cNvSpPr>
            <a:spLocks/>
          </p:cNvSpPr>
          <p:nvPr/>
        </p:nvSpPr>
        <p:spPr bwMode="auto">
          <a:xfrm>
            <a:off x="6543466" y="602240"/>
            <a:ext cx="3719648" cy="7766044"/>
          </a:xfrm>
          <a:custGeom>
            <a:avLst/>
            <a:gdLst>
              <a:gd name="T0" fmla="*/ 718 w 843"/>
              <a:gd name="T1" fmla="*/ 1768 h 1768"/>
              <a:gd name="T2" fmla="*/ 120 w 843"/>
              <a:gd name="T3" fmla="*/ 1768 h 1768"/>
              <a:gd name="T4" fmla="*/ 0 w 843"/>
              <a:gd name="T5" fmla="*/ 1648 h 1768"/>
              <a:gd name="T6" fmla="*/ 0 w 843"/>
              <a:gd name="T7" fmla="*/ 120 h 1768"/>
              <a:gd name="T8" fmla="*/ 120 w 843"/>
              <a:gd name="T9" fmla="*/ 0 h 1768"/>
              <a:gd name="T10" fmla="*/ 718 w 843"/>
              <a:gd name="T11" fmla="*/ 0 h 1768"/>
              <a:gd name="T12" fmla="*/ 843 w 843"/>
              <a:gd name="T13" fmla="*/ 125 h 1768"/>
              <a:gd name="T14" fmla="*/ 843 w 843"/>
              <a:gd name="T15" fmla="*/ 1643 h 1768"/>
              <a:gd name="T16" fmla="*/ 718 w 843"/>
              <a:gd name="T17" fmla="*/ 1768 h 17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43" h="1768">
                <a:moveTo>
                  <a:pt x="718" y="1768"/>
                </a:moveTo>
                <a:cubicBezTo>
                  <a:pt x="120" y="1768"/>
                  <a:pt x="120" y="1768"/>
                  <a:pt x="120" y="1768"/>
                </a:cubicBezTo>
                <a:cubicBezTo>
                  <a:pt x="54" y="1768"/>
                  <a:pt x="0" y="1714"/>
                  <a:pt x="0" y="1648"/>
                </a:cubicBezTo>
                <a:cubicBezTo>
                  <a:pt x="0" y="120"/>
                  <a:pt x="0" y="120"/>
                  <a:pt x="0" y="120"/>
                </a:cubicBezTo>
                <a:cubicBezTo>
                  <a:pt x="0" y="54"/>
                  <a:pt x="54" y="0"/>
                  <a:pt x="120" y="0"/>
                </a:cubicBezTo>
                <a:cubicBezTo>
                  <a:pt x="718" y="0"/>
                  <a:pt x="718" y="0"/>
                  <a:pt x="718" y="0"/>
                </a:cubicBezTo>
                <a:cubicBezTo>
                  <a:pt x="787" y="0"/>
                  <a:pt x="843" y="56"/>
                  <a:pt x="843" y="125"/>
                </a:cubicBezTo>
                <a:cubicBezTo>
                  <a:pt x="843" y="1643"/>
                  <a:pt x="843" y="1643"/>
                  <a:pt x="843" y="1643"/>
                </a:cubicBezTo>
                <a:cubicBezTo>
                  <a:pt x="843" y="1712"/>
                  <a:pt x="787" y="1768"/>
                  <a:pt x="718" y="1768"/>
                </a:cubicBezTo>
                <a:close/>
              </a:path>
            </a:pathLst>
          </a:custGeom>
          <a:solidFill>
            <a:srgbClr val="F7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6703042" y="1517904"/>
            <a:ext cx="3400495" cy="590052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9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4638" y="7581801"/>
            <a:ext cx="649703" cy="6459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Oval 9"/>
          <p:cNvSpPr>
            <a:spLocks noChangeArrowheads="1"/>
          </p:cNvSpPr>
          <p:nvPr/>
        </p:nvSpPr>
        <p:spPr bwMode="auto">
          <a:xfrm>
            <a:off x="8127831" y="7631194"/>
            <a:ext cx="547119" cy="547118"/>
          </a:xfrm>
          <a:prstGeom prst="ellipse">
            <a:avLst/>
          </a:prstGeom>
          <a:solidFill>
            <a:srgbClr val="F7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" name="Oval 10"/>
          <p:cNvSpPr>
            <a:spLocks noChangeArrowheads="1"/>
          </p:cNvSpPr>
          <p:nvPr/>
        </p:nvSpPr>
        <p:spPr bwMode="auto">
          <a:xfrm>
            <a:off x="8340599" y="761816"/>
            <a:ext cx="102585" cy="102585"/>
          </a:xfrm>
          <a:prstGeom prst="ellipse">
            <a:avLst/>
          </a:prstGeom>
          <a:solidFill>
            <a:srgbClr val="3C3E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8089836" y="993582"/>
            <a:ext cx="615509" cy="83588"/>
          </a:xfrm>
          <a:custGeom>
            <a:avLst/>
            <a:gdLst>
              <a:gd name="T0" fmla="*/ 130 w 139"/>
              <a:gd name="T1" fmla="*/ 19 h 19"/>
              <a:gd name="T2" fmla="*/ 10 w 139"/>
              <a:gd name="T3" fmla="*/ 19 h 19"/>
              <a:gd name="T4" fmla="*/ 0 w 139"/>
              <a:gd name="T5" fmla="*/ 9 h 19"/>
              <a:gd name="T6" fmla="*/ 0 w 139"/>
              <a:gd name="T7" fmla="*/ 9 h 19"/>
              <a:gd name="T8" fmla="*/ 10 w 139"/>
              <a:gd name="T9" fmla="*/ 0 h 19"/>
              <a:gd name="T10" fmla="*/ 130 w 139"/>
              <a:gd name="T11" fmla="*/ 0 h 19"/>
              <a:gd name="T12" fmla="*/ 139 w 139"/>
              <a:gd name="T13" fmla="*/ 9 h 19"/>
              <a:gd name="T14" fmla="*/ 139 w 139"/>
              <a:gd name="T15" fmla="*/ 9 h 19"/>
              <a:gd name="T16" fmla="*/ 130 w 139"/>
              <a:gd name="T17" fmla="*/ 19 h 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9" h="19">
                <a:moveTo>
                  <a:pt x="130" y="19"/>
                </a:moveTo>
                <a:cubicBezTo>
                  <a:pt x="10" y="19"/>
                  <a:pt x="10" y="19"/>
                  <a:pt x="10" y="19"/>
                </a:cubicBezTo>
                <a:cubicBezTo>
                  <a:pt x="5" y="19"/>
                  <a:pt x="0" y="15"/>
                  <a:pt x="0" y="9"/>
                </a:cubicBezTo>
                <a:cubicBezTo>
                  <a:pt x="0" y="9"/>
                  <a:pt x="0" y="9"/>
                  <a:pt x="0" y="9"/>
                </a:cubicBezTo>
                <a:cubicBezTo>
                  <a:pt x="0" y="4"/>
                  <a:pt x="5" y="0"/>
                  <a:pt x="10" y="0"/>
                </a:cubicBezTo>
                <a:cubicBezTo>
                  <a:pt x="130" y="0"/>
                  <a:pt x="130" y="0"/>
                  <a:pt x="130" y="0"/>
                </a:cubicBezTo>
                <a:cubicBezTo>
                  <a:pt x="135" y="0"/>
                  <a:pt x="139" y="4"/>
                  <a:pt x="139" y="9"/>
                </a:cubicBezTo>
                <a:cubicBezTo>
                  <a:pt x="139" y="9"/>
                  <a:pt x="139" y="9"/>
                  <a:pt x="139" y="9"/>
                </a:cubicBezTo>
                <a:cubicBezTo>
                  <a:pt x="139" y="15"/>
                  <a:pt x="135" y="19"/>
                  <a:pt x="130" y="19"/>
                </a:cubicBezTo>
                <a:close/>
              </a:path>
            </a:pathLst>
          </a:custGeom>
          <a:solidFill>
            <a:srgbClr val="3C3E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3" name="Freeform 12"/>
          <p:cNvSpPr>
            <a:spLocks/>
          </p:cNvSpPr>
          <p:nvPr/>
        </p:nvSpPr>
        <p:spPr bwMode="auto">
          <a:xfrm>
            <a:off x="6467477" y="1536901"/>
            <a:ext cx="56992" cy="338150"/>
          </a:xfrm>
          <a:custGeom>
            <a:avLst/>
            <a:gdLst>
              <a:gd name="T0" fmla="*/ 0 w 13"/>
              <a:gd name="T1" fmla="*/ 4 h 77"/>
              <a:gd name="T2" fmla="*/ 0 w 13"/>
              <a:gd name="T3" fmla="*/ 73 h 77"/>
              <a:gd name="T4" fmla="*/ 4 w 13"/>
              <a:gd name="T5" fmla="*/ 77 h 77"/>
              <a:gd name="T6" fmla="*/ 9 w 13"/>
              <a:gd name="T7" fmla="*/ 77 h 77"/>
              <a:gd name="T8" fmla="*/ 13 w 13"/>
              <a:gd name="T9" fmla="*/ 73 h 77"/>
              <a:gd name="T10" fmla="*/ 13 w 13"/>
              <a:gd name="T11" fmla="*/ 4 h 77"/>
              <a:gd name="T12" fmla="*/ 9 w 13"/>
              <a:gd name="T13" fmla="*/ 0 h 77"/>
              <a:gd name="T14" fmla="*/ 4 w 13"/>
              <a:gd name="T15" fmla="*/ 0 h 77"/>
              <a:gd name="T16" fmla="*/ 0 w 13"/>
              <a:gd name="T17" fmla="*/ 4 h 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" h="77">
                <a:moveTo>
                  <a:pt x="0" y="4"/>
                </a:moveTo>
                <a:cubicBezTo>
                  <a:pt x="0" y="73"/>
                  <a:pt x="0" y="73"/>
                  <a:pt x="0" y="73"/>
                </a:cubicBezTo>
                <a:cubicBezTo>
                  <a:pt x="0" y="75"/>
                  <a:pt x="2" y="77"/>
                  <a:pt x="4" y="77"/>
                </a:cubicBezTo>
                <a:cubicBezTo>
                  <a:pt x="9" y="77"/>
                  <a:pt x="9" y="77"/>
                  <a:pt x="9" y="77"/>
                </a:cubicBezTo>
                <a:cubicBezTo>
                  <a:pt x="11" y="77"/>
                  <a:pt x="13" y="75"/>
                  <a:pt x="13" y="73"/>
                </a:cubicBezTo>
                <a:cubicBezTo>
                  <a:pt x="13" y="4"/>
                  <a:pt x="13" y="4"/>
                  <a:pt x="13" y="4"/>
                </a:cubicBezTo>
                <a:cubicBezTo>
                  <a:pt x="13" y="2"/>
                  <a:pt x="11" y="0"/>
                  <a:pt x="9" y="0"/>
                </a:cubicBezTo>
                <a:cubicBezTo>
                  <a:pt x="4" y="0"/>
                  <a:pt x="4" y="0"/>
                  <a:pt x="4" y="0"/>
                </a:cubicBezTo>
                <a:cubicBezTo>
                  <a:pt x="2" y="0"/>
                  <a:pt x="0" y="2"/>
                  <a:pt x="0" y="4"/>
                </a:cubicBezTo>
                <a:close/>
              </a:path>
            </a:pathLst>
          </a:custGeom>
          <a:solidFill>
            <a:srgbClr val="F9E5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4" name="Freeform 13"/>
          <p:cNvSpPr>
            <a:spLocks/>
          </p:cNvSpPr>
          <p:nvPr/>
        </p:nvSpPr>
        <p:spPr bwMode="auto">
          <a:xfrm>
            <a:off x="6467477" y="2232197"/>
            <a:ext cx="56992" cy="577514"/>
          </a:xfrm>
          <a:custGeom>
            <a:avLst/>
            <a:gdLst>
              <a:gd name="T0" fmla="*/ 0 w 13"/>
              <a:gd name="T1" fmla="*/ 4 h 131"/>
              <a:gd name="T2" fmla="*/ 0 w 13"/>
              <a:gd name="T3" fmla="*/ 127 h 131"/>
              <a:gd name="T4" fmla="*/ 4 w 13"/>
              <a:gd name="T5" fmla="*/ 131 h 131"/>
              <a:gd name="T6" fmla="*/ 9 w 13"/>
              <a:gd name="T7" fmla="*/ 131 h 131"/>
              <a:gd name="T8" fmla="*/ 13 w 13"/>
              <a:gd name="T9" fmla="*/ 127 h 131"/>
              <a:gd name="T10" fmla="*/ 13 w 13"/>
              <a:gd name="T11" fmla="*/ 4 h 131"/>
              <a:gd name="T12" fmla="*/ 9 w 13"/>
              <a:gd name="T13" fmla="*/ 0 h 131"/>
              <a:gd name="T14" fmla="*/ 4 w 13"/>
              <a:gd name="T15" fmla="*/ 0 h 131"/>
              <a:gd name="T16" fmla="*/ 0 w 13"/>
              <a:gd name="T17" fmla="*/ 4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" h="131">
                <a:moveTo>
                  <a:pt x="0" y="4"/>
                </a:moveTo>
                <a:cubicBezTo>
                  <a:pt x="0" y="127"/>
                  <a:pt x="0" y="127"/>
                  <a:pt x="0" y="127"/>
                </a:cubicBezTo>
                <a:cubicBezTo>
                  <a:pt x="0" y="129"/>
                  <a:pt x="2" y="131"/>
                  <a:pt x="4" y="131"/>
                </a:cubicBezTo>
                <a:cubicBezTo>
                  <a:pt x="9" y="131"/>
                  <a:pt x="9" y="131"/>
                  <a:pt x="9" y="131"/>
                </a:cubicBezTo>
                <a:cubicBezTo>
                  <a:pt x="11" y="131"/>
                  <a:pt x="13" y="129"/>
                  <a:pt x="13" y="127"/>
                </a:cubicBezTo>
                <a:cubicBezTo>
                  <a:pt x="13" y="4"/>
                  <a:pt x="13" y="4"/>
                  <a:pt x="13" y="4"/>
                </a:cubicBezTo>
                <a:cubicBezTo>
                  <a:pt x="13" y="2"/>
                  <a:pt x="11" y="0"/>
                  <a:pt x="9" y="0"/>
                </a:cubicBezTo>
                <a:cubicBezTo>
                  <a:pt x="4" y="0"/>
                  <a:pt x="4" y="0"/>
                  <a:pt x="4" y="0"/>
                </a:cubicBezTo>
                <a:cubicBezTo>
                  <a:pt x="2" y="0"/>
                  <a:pt x="0" y="2"/>
                  <a:pt x="0" y="4"/>
                </a:cubicBezTo>
                <a:close/>
              </a:path>
            </a:pathLst>
          </a:custGeom>
          <a:solidFill>
            <a:srgbClr val="F9E5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5" name="Freeform 14"/>
          <p:cNvSpPr>
            <a:spLocks/>
          </p:cNvSpPr>
          <p:nvPr/>
        </p:nvSpPr>
        <p:spPr bwMode="auto">
          <a:xfrm>
            <a:off x="6467477" y="2950291"/>
            <a:ext cx="56992" cy="569915"/>
          </a:xfrm>
          <a:custGeom>
            <a:avLst/>
            <a:gdLst>
              <a:gd name="T0" fmla="*/ 0 w 13"/>
              <a:gd name="T1" fmla="*/ 3 h 130"/>
              <a:gd name="T2" fmla="*/ 0 w 13"/>
              <a:gd name="T3" fmla="*/ 127 h 130"/>
              <a:gd name="T4" fmla="*/ 4 w 13"/>
              <a:gd name="T5" fmla="*/ 130 h 130"/>
              <a:gd name="T6" fmla="*/ 9 w 13"/>
              <a:gd name="T7" fmla="*/ 130 h 130"/>
              <a:gd name="T8" fmla="*/ 13 w 13"/>
              <a:gd name="T9" fmla="*/ 127 h 130"/>
              <a:gd name="T10" fmla="*/ 13 w 13"/>
              <a:gd name="T11" fmla="*/ 3 h 130"/>
              <a:gd name="T12" fmla="*/ 9 w 13"/>
              <a:gd name="T13" fmla="*/ 0 h 130"/>
              <a:gd name="T14" fmla="*/ 4 w 13"/>
              <a:gd name="T15" fmla="*/ 0 h 130"/>
              <a:gd name="T16" fmla="*/ 0 w 13"/>
              <a:gd name="T17" fmla="*/ 3 h 1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" h="130">
                <a:moveTo>
                  <a:pt x="0" y="3"/>
                </a:moveTo>
                <a:cubicBezTo>
                  <a:pt x="0" y="127"/>
                  <a:pt x="0" y="127"/>
                  <a:pt x="0" y="127"/>
                </a:cubicBezTo>
                <a:cubicBezTo>
                  <a:pt x="0" y="129"/>
                  <a:pt x="2" y="130"/>
                  <a:pt x="4" y="130"/>
                </a:cubicBezTo>
                <a:cubicBezTo>
                  <a:pt x="9" y="130"/>
                  <a:pt x="9" y="130"/>
                  <a:pt x="9" y="130"/>
                </a:cubicBezTo>
                <a:cubicBezTo>
                  <a:pt x="11" y="130"/>
                  <a:pt x="13" y="129"/>
                  <a:pt x="13" y="127"/>
                </a:cubicBezTo>
                <a:cubicBezTo>
                  <a:pt x="13" y="3"/>
                  <a:pt x="13" y="3"/>
                  <a:pt x="13" y="3"/>
                </a:cubicBezTo>
                <a:cubicBezTo>
                  <a:pt x="13" y="1"/>
                  <a:pt x="11" y="0"/>
                  <a:pt x="9" y="0"/>
                </a:cubicBezTo>
                <a:cubicBezTo>
                  <a:pt x="4" y="0"/>
                  <a:pt x="4" y="0"/>
                  <a:pt x="4" y="0"/>
                </a:cubicBezTo>
                <a:cubicBezTo>
                  <a:pt x="2" y="0"/>
                  <a:pt x="0" y="1"/>
                  <a:pt x="0" y="3"/>
                </a:cubicBezTo>
                <a:close/>
              </a:path>
            </a:pathLst>
          </a:custGeom>
          <a:solidFill>
            <a:srgbClr val="F9E5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6486474" y="7718581"/>
            <a:ext cx="53192" cy="136780"/>
          </a:xfrm>
          <a:prstGeom prst="rect">
            <a:avLst/>
          </a:prstGeom>
          <a:solidFill>
            <a:srgbClr val="F7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10263114" y="7718581"/>
            <a:ext cx="53192" cy="136780"/>
          </a:xfrm>
          <a:prstGeom prst="rect">
            <a:avLst/>
          </a:prstGeom>
          <a:solidFill>
            <a:srgbClr val="F7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6486474" y="1145559"/>
            <a:ext cx="53192" cy="136780"/>
          </a:xfrm>
          <a:prstGeom prst="rect">
            <a:avLst/>
          </a:prstGeom>
          <a:solidFill>
            <a:srgbClr val="F7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10263114" y="1145559"/>
            <a:ext cx="53192" cy="136780"/>
          </a:xfrm>
          <a:prstGeom prst="rect">
            <a:avLst/>
          </a:prstGeom>
          <a:solidFill>
            <a:srgbClr val="F7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20" name="Oval 19"/>
          <p:cNvSpPr>
            <a:spLocks noChangeArrowheads="1"/>
          </p:cNvSpPr>
          <p:nvPr/>
        </p:nvSpPr>
        <p:spPr bwMode="auto">
          <a:xfrm>
            <a:off x="7740288" y="970785"/>
            <a:ext cx="140579" cy="140579"/>
          </a:xfrm>
          <a:prstGeom prst="ellipse">
            <a:avLst/>
          </a:prstGeom>
          <a:solidFill>
            <a:srgbClr val="3C3E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29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6703041" y="1517904"/>
            <a:ext cx="3400495" cy="59005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21" name="Date Placeholder 3">
            <a:extLst>
              <a:ext uri="{FF2B5EF4-FFF2-40B4-BE49-F238E27FC236}">
                <a16:creationId xmlns:a16="http://schemas.microsoft.com/office/drawing/2014/main" id="{B9287C6F-AF18-4E1D-A332-6795B82A36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B758D6-ED01-4AE2-915C-7364812A8626}" type="datetime1">
              <a:rPr lang="fr-FR" altLang="zh-TW" smtClean="0"/>
              <a:t>25/06/2019</a:t>
            </a:fld>
            <a:endParaRPr lang="fr-FR"/>
          </a:p>
        </p:txBody>
      </p:sp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E52D4871-2BFE-440D-9565-05EC7991F3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744D931A-A296-4060-B127-F6EBFCAE44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39004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Phone 6 Plus - 3 mockups view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/>
          <p:cNvGrpSpPr/>
          <p:nvPr userDrawn="1"/>
        </p:nvGrpSpPr>
        <p:grpSpPr>
          <a:xfrm>
            <a:off x="650015" y="731462"/>
            <a:ext cx="2662371" cy="5395077"/>
            <a:chOff x="6467477" y="549048"/>
            <a:chExt cx="3883024" cy="7868629"/>
          </a:xfrm>
        </p:grpSpPr>
        <p:sp>
          <p:nvSpPr>
            <p:cNvPr id="2" name="Freeform 5"/>
            <p:cNvSpPr>
              <a:spLocks/>
            </p:cNvSpPr>
            <p:nvPr userDrawn="1"/>
          </p:nvSpPr>
          <p:spPr bwMode="auto">
            <a:xfrm>
              <a:off x="10301108" y="2201802"/>
              <a:ext cx="49393" cy="554717"/>
            </a:xfrm>
            <a:custGeom>
              <a:avLst/>
              <a:gdLst>
                <a:gd name="T0" fmla="*/ 0 w 11"/>
                <a:gd name="T1" fmla="*/ 4 h 126"/>
                <a:gd name="T2" fmla="*/ 0 w 11"/>
                <a:gd name="T3" fmla="*/ 123 h 126"/>
                <a:gd name="T4" fmla="*/ 3 w 11"/>
                <a:gd name="T5" fmla="*/ 126 h 126"/>
                <a:gd name="T6" fmla="*/ 8 w 11"/>
                <a:gd name="T7" fmla="*/ 126 h 126"/>
                <a:gd name="T8" fmla="*/ 11 w 11"/>
                <a:gd name="T9" fmla="*/ 123 h 126"/>
                <a:gd name="T10" fmla="*/ 11 w 11"/>
                <a:gd name="T11" fmla="*/ 4 h 126"/>
                <a:gd name="T12" fmla="*/ 8 w 11"/>
                <a:gd name="T13" fmla="*/ 0 h 126"/>
                <a:gd name="T14" fmla="*/ 3 w 11"/>
                <a:gd name="T15" fmla="*/ 0 h 126"/>
                <a:gd name="T16" fmla="*/ 0 w 11"/>
                <a:gd name="T17" fmla="*/ 4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126">
                  <a:moveTo>
                    <a:pt x="0" y="4"/>
                  </a:moveTo>
                  <a:cubicBezTo>
                    <a:pt x="0" y="123"/>
                    <a:pt x="0" y="123"/>
                    <a:pt x="0" y="123"/>
                  </a:cubicBezTo>
                  <a:cubicBezTo>
                    <a:pt x="0" y="125"/>
                    <a:pt x="1" y="126"/>
                    <a:pt x="3" y="126"/>
                  </a:cubicBezTo>
                  <a:cubicBezTo>
                    <a:pt x="8" y="126"/>
                    <a:pt x="8" y="126"/>
                    <a:pt x="8" y="126"/>
                  </a:cubicBezTo>
                  <a:cubicBezTo>
                    <a:pt x="9" y="126"/>
                    <a:pt x="11" y="125"/>
                    <a:pt x="11" y="123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2"/>
                    <a:pt x="9" y="0"/>
                    <a:pt x="8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" name="Rectangle 6"/>
            <p:cNvSpPr>
              <a:spLocks noChangeArrowheads="1"/>
            </p:cNvSpPr>
            <p:nvPr userDrawn="1"/>
          </p:nvSpPr>
          <p:spPr bwMode="auto">
            <a:xfrm>
              <a:off x="10263114" y="7684386"/>
              <a:ext cx="53192" cy="136780"/>
            </a:xfrm>
            <a:prstGeom prst="rect">
              <a:avLst/>
            </a:pr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" name="Rectangle 7"/>
            <p:cNvSpPr>
              <a:spLocks noChangeArrowheads="1"/>
            </p:cNvSpPr>
            <p:nvPr userDrawn="1"/>
          </p:nvSpPr>
          <p:spPr bwMode="auto">
            <a:xfrm>
              <a:off x="10263114" y="1111364"/>
              <a:ext cx="53192" cy="136780"/>
            </a:xfrm>
            <a:prstGeom prst="rect">
              <a:avLst/>
            </a:pr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" name="Freeform 8"/>
            <p:cNvSpPr>
              <a:spLocks noEditPoints="1"/>
            </p:cNvSpPr>
            <p:nvPr userDrawn="1"/>
          </p:nvSpPr>
          <p:spPr bwMode="auto">
            <a:xfrm>
              <a:off x="6486474" y="549048"/>
              <a:ext cx="3829832" cy="7868629"/>
            </a:xfrm>
            <a:custGeom>
              <a:avLst/>
              <a:gdLst>
                <a:gd name="T0" fmla="*/ 738 w 868"/>
                <a:gd name="T1" fmla="*/ 0 h 1791"/>
                <a:gd name="T2" fmla="*/ 127 w 868"/>
                <a:gd name="T3" fmla="*/ 0 h 1791"/>
                <a:gd name="T4" fmla="*/ 0 w 868"/>
                <a:gd name="T5" fmla="*/ 128 h 1791"/>
                <a:gd name="T6" fmla="*/ 0 w 868"/>
                <a:gd name="T7" fmla="*/ 1664 h 1791"/>
                <a:gd name="T8" fmla="*/ 127 w 868"/>
                <a:gd name="T9" fmla="*/ 1791 h 1791"/>
                <a:gd name="T10" fmla="*/ 738 w 868"/>
                <a:gd name="T11" fmla="*/ 1791 h 1791"/>
                <a:gd name="T12" fmla="*/ 868 w 868"/>
                <a:gd name="T13" fmla="*/ 1664 h 1791"/>
                <a:gd name="T14" fmla="*/ 868 w 868"/>
                <a:gd name="T15" fmla="*/ 128 h 1791"/>
                <a:gd name="T16" fmla="*/ 738 w 868"/>
                <a:gd name="T17" fmla="*/ 0 h 1791"/>
                <a:gd name="T18" fmla="*/ 847 w 868"/>
                <a:gd name="T19" fmla="*/ 1654 h 1791"/>
                <a:gd name="T20" fmla="*/ 732 w 868"/>
                <a:gd name="T21" fmla="*/ 1769 h 1791"/>
                <a:gd name="T22" fmla="*/ 134 w 868"/>
                <a:gd name="T23" fmla="*/ 1769 h 1791"/>
                <a:gd name="T24" fmla="*/ 19 w 868"/>
                <a:gd name="T25" fmla="*/ 1654 h 1791"/>
                <a:gd name="T26" fmla="*/ 19 w 868"/>
                <a:gd name="T27" fmla="*/ 131 h 1791"/>
                <a:gd name="T28" fmla="*/ 134 w 868"/>
                <a:gd name="T29" fmla="*/ 16 h 1791"/>
                <a:gd name="T30" fmla="*/ 732 w 868"/>
                <a:gd name="T31" fmla="*/ 16 h 1791"/>
                <a:gd name="T32" fmla="*/ 847 w 868"/>
                <a:gd name="T33" fmla="*/ 131 h 1791"/>
                <a:gd name="T34" fmla="*/ 847 w 868"/>
                <a:gd name="T35" fmla="*/ 1654 h 17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68" h="1791">
                  <a:moveTo>
                    <a:pt x="738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57" y="0"/>
                    <a:pt x="0" y="57"/>
                    <a:pt x="0" y="128"/>
                  </a:cubicBezTo>
                  <a:cubicBezTo>
                    <a:pt x="0" y="1664"/>
                    <a:pt x="0" y="1664"/>
                    <a:pt x="0" y="1664"/>
                  </a:cubicBezTo>
                  <a:cubicBezTo>
                    <a:pt x="0" y="1734"/>
                    <a:pt x="57" y="1791"/>
                    <a:pt x="127" y="1791"/>
                  </a:cubicBezTo>
                  <a:cubicBezTo>
                    <a:pt x="738" y="1791"/>
                    <a:pt x="738" y="1791"/>
                    <a:pt x="738" y="1791"/>
                  </a:cubicBezTo>
                  <a:cubicBezTo>
                    <a:pt x="809" y="1791"/>
                    <a:pt x="866" y="1734"/>
                    <a:pt x="868" y="1664"/>
                  </a:cubicBezTo>
                  <a:cubicBezTo>
                    <a:pt x="868" y="128"/>
                    <a:pt x="868" y="128"/>
                    <a:pt x="868" y="128"/>
                  </a:cubicBezTo>
                  <a:cubicBezTo>
                    <a:pt x="866" y="57"/>
                    <a:pt x="809" y="0"/>
                    <a:pt x="738" y="0"/>
                  </a:cubicBezTo>
                  <a:close/>
                  <a:moveTo>
                    <a:pt x="847" y="1654"/>
                  </a:moveTo>
                  <a:cubicBezTo>
                    <a:pt x="847" y="1718"/>
                    <a:pt x="796" y="1769"/>
                    <a:pt x="732" y="1769"/>
                  </a:cubicBezTo>
                  <a:cubicBezTo>
                    <a:pt x="134" y="1769"/>
                    <a:pt x="134" y="1769"/>
                    <a:pt x="134" y="1769"/>
                  </a:cubicBezTo>
                  <a:cubicBezTo>
                    <a:pt x="71" y="1769"/>
                    <a:pt x="19" y="1718"/>
                    <a:pt x="19" y="1654"/>
                  </a:cubicBezTo>
                  <a:cubicBezTo>
                    <a:pt x="19" y="131"/>
                    <a:pt x="19" y="131"/>
                    <a:pt x="19" y="131"/>
                  </a:cubicBezTo>
                  <a:cubicBezTo>
                    <a:pt x="19" y="68"/>
                    <a:pt x="71" y="16"/>
                    <a:pt x="134" y="16"/>
                  </a:cubicBezTo>
                  <a:cubicBezTo>
                    <a:pt x="732" y="16"/>
                    <a:pt x="732" y="16"/>
                    <a:pt x="732" y="16"/>
                  </a:cubicBezTo>
                  <a:cubicBezTo>
                    <a:pt x="796" y="16"/>
                    <a:pt x="847" y="68"/>
                    <a:pt x="847" y="131"/>
                  </a:cubicBezTo>
                  <a:lnTo>
                    <a:pt x="847" y="1654"/>
                  </a:ln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" name="Freeform 9"/>
            <p:cNvSpPr>
              <a:spLocks/>
            </p:cNvSpPr>
            <p:nvPr userDrawn="1"/>
          </p:nvSpPr>
          <p:spPr bwMode="auto">
            <a:xfrm>
              <a:off x="6543466" y="602240"/>
              <a:ext cx="3719648" cy="7766044"/>
            </a:xfrm>
            <a:custGeom>
              <a:avLst/>
              <a:gdLst>
                <a:gd name="T0" fmla="*/ 718 w 843"/>
                <a:gd name="T1" fmla="*/ 1768 h 1768"/>
                <a:gd name="T2" fmla="*/ 120 w 843"/>
                <a:gd name="T3" fmla="*/ 1768 h 1768"/>
                <a:gd name="T4" fmla="*/ 0 w 843"/>
                <a:gd name="T5" fmla="*/ 1648 h 1768"/>
                <a:gd name="T6" fmla="*/ 0 w 843"/>
                <a:gd name="T7" fmla="*/ 120 h 1768"/>
                <a:gd name="T8" fmla="*/ 120 w 843"/>
                <a:gd name="T9" fmla="*/ 0 h 1768"/>
                <a:gd name="T10" fmla="*/ 718 w 843"/>
                <a:gd name="T11" fmla="*/ 0 h 1768"/>
                <a:gd name="T12" fmla="*/ 843 w 843"/>
                <a:gd name="T13" fmla="*/ 125 h 1768"/>
                <a:gd name="T14" fmla="*/ 843 w 843"/>
                <a:gd name="T15" fmla="*/ 1643 h 1768"/>
                <a:gd name="T16" fmla="*/ 718 w 843"/>
                <a:gd name="T17" fmla="*/ 1768 h 1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43" h="1768">
                  <a:moveTo>
                    <a:pt x="718" y="1768"/>
                  </a:moveTo>
                  <a:cubicBezTo>
                    <a:pt x="120" y="1768"/>
                    <a:pt x="120" y="1768"/>
                    <a:pt x="120" y="1768"/>
                  </a:cubicBezTo>
                  <a:cubicBezTo>
                    <a:pt x="54" y="1768"/>
                    <a:pt x="0" y="1714"/>
                    <a:pt x="0" y="1648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54"/>
                    <a:pt x="54" y="0"/>
                    <a:pt x="120" y="0"/>
                  </a:cubicBezTo>
                  <a:cubicBezTo>
                    <a:pt x="718" y="0"/>
                    <a:pt x="718" y="0"/>
                    <a:pt x="718" y="0"/>
                  </a:cubicBezTo>
                  <a:cubicBezTo>
                    <a:pt x="787" y="0"/>
                    <a:pt x="843" y="56"/>
                    <a:pt x="843" y="125"/>
                  </a:cubicBezTo>
                  <a:cubicBezTo>
                    <a:pt x="843" y="1643"/>
                    <a:pt x="843" y="1643"/>
                    <a:pt x="843" y="1643"/>
                  </a:cubicBezTo>
                  <a:cubicBezTo>
                    <a:pt x="843" y="1712"/>
                    <a:pt x="787" y="1768"/>
                    <a:pt x="718" y="1768"/>
                  </a:cubicBez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7" name="Rectangle 10"/>
            <p:cNvSpPr>
              <a:spLocks noChangeArrowheads="1"/>
            </p:cNvSpPr>
            <p:nvPr userDrawn="1"/>
          </p:nvSpPr>
          <p:spPr bwMode="auto">
            <a:xfrm>
              <a:off x="6703042" y="1517904"/>
              <a:ext cx="3400495" cy="590052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pic>
          <p:nvPicPr>
            <p:cNvPr id="8" name="Picture 11"/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4638" y="7581801"/>
              <a:ext cx="649703" cy="6459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Oval 8"/>
            <p:cNvSpPr>
              <a:spLocks noChangeArrowheads="1"/>
            </p:cNvSpPr>
            <p:nvPr userDrawn="1"/>
          </p:nvSpPr>
          <p:spPr bwMode="auto">
            <a:xfrm>
              <a:off x="8127831" y="7631194"/>
              <a:ext cx="547119" cy="547118"/>
            </a:xfrm>
            <a:prstGeom prst="ellipse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" name="Oval 9"/>
            <p:cNvSpPr>
              <a:spLocks noChangeArrowheads="1"/>
            </p:cNvSpPr>
            <p:nvPr userDrawn="1"/>
          </p:nvSpPr>
          <p:spPr bwMode="auto">
            <a:xfrm>
              <a:off x="8340599" y="761816"/>
              <a:ext cx="102585" cy="102585"/>
            </a:xfrm>
            <a:prstGeom prst="ellipse">
              <a:avLst/>
            </a:pr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" name="Freeform 10"/>
            <p:cNvSpPr>
              <a:spLocks/>
            </p:cNvSpPr>
            <p:nvPr userDrawn="1"/>
          </p:nvSpPr>
          <p:spPr bwMode="auto">
            <a:xfrm>
              <a:off x="8089836" y="993582"/>
              <a:ext cx="615509" cy="83588"/>
            </a:xfrm>
            <a:custGeom>
              <a:avLst/>
              <a:gdLst>
                <a:gd name="T0" fmla="*/ 130 w 139"/>
                <a:gd name="T1" fmla="*/ 19 h 19"/>
                <a:gd name="T2" fmla="*/ 10 w 139"/>
                <a:gd name="T3" fmla="*/ 19 h 19"/>
                <a:gd name="T4" fmla="*/ 0 w 139"/>
                <a:gd name="T5" fmla="*/ 9 h 19"/>
                <a:gd name="T6" fmla="*/ 0 w 139"/>
                <a:gd name="T7" fmla="*/ 9 h 19"/>
                <a:gd name="T8" fmla="*/ 10 w 139"/>
                <a:gd name="T9" fmla="*/ 0 h 19"/>
                <a:gd name="T10" fmla="*/ 130 w 139"/>
                <a:gd name="T11" fmla="*/ 0 h 19"/>
                <a:gd name="T12" fmla="*/ 139 w 139"/>
                <a:gd name="T13" fmla="*/ 9 h 19"/>
                <a:gd name="T14" fmla="*/ 139 w 139"/>
                <a:gd name="T15" fmla="*/ 9 h 19"/>
                <a:gd name="T16" fmla="*/ 130 w 139"/>
                <a:gd name="T17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9" h="19">
                  <a:moveTo>
                    <a:pt x="130" y="19"/>
                  </a:moveTo>
                  <a:cubicBezTo>
                    <a:pt x="10" y="19"/>
                    <a:pt x="10" y="19"/>
                    <a:pt x="10" y="19"/>
                  </a:cubicBezTo>
                  <a:cubicBezTo>
                    <a:pt x="5" y="19"/>
                    <a:pt x="0" y="15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135" y="0"/>
                    <a:pt x="139" y="4"/>
                    <a:pt x="139" y="9"/>
                  </a:cubicBezTo>
                  <a:cubicBezTo>
                    <a:pt x="139" y="9"/>
                    <a:pt x="139" y="9"/>
                    <a:pt x="139" y="9"/>
                  </a:cubicBezTo>
                  <a:cubicBezTo>
                    <a:pt x="139" y="15"/>
                    <a:pt x="135" y="19"/>
                    <a:pt x="130" y="19"/>
                  </a:cubicBezTo>
                  <a:close/>
                </a:path>
              </a:pathLst>
            </a:cu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" name="Freeform 11"/>
            <p:cNvSpPr>
              <a:spLocks/>
            </p:cNvSpPr>
            <p:nvPr userDrawn="1"/>
          </p:nvSpPr>
          <p:spPr bwMode="auto">
            <a:xfrm>
              <a:off x="6467477" y="1536901"/>
              <a:ext cx="56992" cy="338150"/>
            </a:xfrm>
            <a:custGeom>
              <a:avLst/>
              <a:gdLst>
                <a:gd name="T0" fmla="*/ 0 w 13"/>
                <a:gd name="T1" fmla="*/ 4 h 77"/>
                <a:gd name="T2" fmla="*/ 0 w 13"/>
                <a:gd name="T3" fmla="*/ 73 h 77"/>
                <a:gd name="T4" fmla="*/ 4 w 13"/>
                <a:gd name="T5" fmla="*/ 77 h 77"/>
                <a:gd name="T6" fmla="*/ 9 w 13"/>
                <a:gd name="T7" fmla="*/ 77 h 77"/>
                <a:gd name="T8" fmla="*/ 13 w 13"/>
                <a:gd name="T9" fmla="*/ 73 h 77"/>
                <a:gd name="T10" fmla="*/ 13 w 13"/>
                <a:gd name="T11" fmla="*/ 4 h 77"/>
                <a:gd name="T12" fmla="*/ 9 w 13"/>
                <a:gd name="T13" fmla="*/ 0 h 77"/>
                <a:gd name="T14" fmla="*/ 4 w 13"/>
                <a:gd name="T15" fmla="*/ 0 h 77"/>
                <a:gd name="T16" fmla="*/ 0 w 13"/>
                <a:gd name="T17" fmla="*/ 4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77">
                  <a:moveTo>
                    <a:pt x="0" y="4"/>
                  </a:moveTo>
                  <a:cubicBezTo>
                    <a:pt x="0" y="73"/>
                    <a:pt x="0" y="73"/>
                    <a:pt x="0" y="73"/>
                  </a:cubicBezTo>
                  <a:cubicBezTo>
                    <a:pt x="0" y="75"/>
                    <a:pt x="2" y="77"/>
                    <a:pt x="4" y="77"/>
                  </a:cubicBezTo>
                  <a:cubicBezTo>
                    <a:pt x="9" y="77"/>
                    <a:pt x="9" y="77"/>
                    <a:pt x="9" y="77"/>
                  </a:cubicBezTo>
                  <a:cubicBezTo>
                    <a:pt x="11" y="77"/>
                    <a:pt x="13" y="75"/>
                    <a:pt x="13" y="73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2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" name="Freeform 12"/>
            <p:cNvSpPr>
              <a:spLocks/>
            </p:cNvSpPr>
            <p:nvPr userDrawn="1"/>
          </p:nvSpPr>
          <p:spPr bwMode="auto">
            <a:xfrm>
              <a:off x="6467477" y="2232197"/>
              <a:ext cx="56992" cy="577514"/>
            </a:xfrm>
            <a:custGeom>
              <a:avLst/>
              <a:gdLst>
                <a:gd name="T0" fmla="*/ 0 w 13"/>
                <a:gd name="T1" fmla="*/ 4 h 131"/>
                <a:gd name="T2" fmla="*/ 0 w 13"/>
                <a:gd name="T3" fmla="*/ 127 h 131"/>
                <a:gd name="T4" fmla="*/ 4 w 13"/>
                <a:gd name="T5" fmla="*/ 131 h 131"/>
                <a:gd name="T6" fmla="*/ 9 w 13"/>
                <a:gd name="T7" fmla="*/ 131 h 131"/>
                <a:gd name="T8" fmla="*/ 13 w 13"/>
                <a:gd name="T9" fmla="*/ 127 h 131"/>
                <a:gd name="T10" fmla="*/ 13 w 13"/>
                <a:gd name="T11" fmla="*/ 4 h 131"/>
                <a:gd name="T12" fmla="*/ 9 w 13"/>
                <a:gd name="T13" fmla="*/ 0 h 131"/>
                <a:gd name="T14" fmla="*/ 4 w 13"/>
                <a:gd name="T15" fmla="*/ 0 h 131"/>
                <a:gd name="T16" fmla="*/ 0 w 13"/>
                <a:gd name="T17" fmla="*/ 4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31">
                  <a:moveTo>
                    <a:pt x="0" y="4"/>
                  </a:moveTo>
                  <a:cubicBezTo>
                    <a:pt x="0" y="127"/>
                    <a:pt x="0" y="127"/>
                    <a:pt x="0" y="127"/>
                  </a:cubicBezTo>
                  <a:cubicBezTo>
                    <a:pt x="0" y="129"/>
                    <a:pt x="2" y="131"/>
                    <a:pt x="4" y="131"/>
                  </a:cubicBezTo>
                  <a:cubicBezTo>
                    <a:pt x="9" y="131"/>
                    <a:pt x="9" y="131"/>
                    <a:pt x="9" y="131"/>
                  </a:cubicBezTo>
                  <a:cubicBezTo>
                    <a:pt x="11" y="131"/>
                    <a:pt x="13" y="129"/>
                    <a:pt x="13" y="127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2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" name="Freeform 13"/>
            <p:cNvSpPr>
              <a:spLocks/>
            </p:cNvSpPr>
            <p:nvPr userDrawn="1"/>
          </p:nvSpPr>
          <p:spPr bwMode="auto">
            <a:xfrm>
              <a:off x="6467477" y="2950291"/>
              <a:ext cx="56992" cy="569915"/>
            </a:xfrm>
            <a:custGeom>
              <a:avLst/>
              <a:gdLst>
                <a:gd name="T0" fmla="*/ 0 w 13"/>
                <a:gd name="T1" fmla="*/ 3 h 130"/>
                <a:gd name="T2" fmla="*/ 0 w 13"/>
                <a:gd name="T3" fmla="*/ 127 h 130"/>
                <a:gd name="T4" fmla="*/ 4 w 13"/>
                <a:gd name="T5" fmla="*/ 130 h 130"/>
                <a:gd name="T6" fmla="*/ 9 w 13"/>
                <a:gd name="T7" fmla="*/ 130 h 130"/>
                <a:gd name="T8" fmla="*/ 13 w 13"/>
                <a:gd name="T9" fmla="*/ 127 h 130"/>
                <a:gd name="T10" fmla="*/ 13 w 13"/>
                <a:gd name="T11" fmla="*/ 3 h 130"/>
                <a:gd name="T12" fmla="*/ 9 w 13"/>
                <a:gd name="T13" fmla="*/ 0 h 130"/>
                <a:gd name="T14" fmla="*/ 4 w 13"/>
                <a:gd name="T15" fmla="*/ 0 h 130"/>
                <a:gd name="T16" fmla="*/ 0 w 13"/>
                <a:gd name="T17" fmla="*/ 3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30">
                  <a:moveTo>
                    <a:pt x="0" y="3"/>
                  </a:moveTo>
                  <a:cubicBezTo>
                    <a:pt x="0" y="127"/>
                    <a:pt x="0" y="127"/>
                    <a:pt x="0" y="127"/>
                  </a:cubicBezTo>
                  <a:cubicBezTo>
                    <a:pt x="0" y="129"/>
                    <a:pt x="2" y="130"/>
                    <a:pt x="4" y="130"/>
                  </a:cubicBezTo>
                  <a:cubicBezTo>
                    <a:pt x="9" y="130"/>
                    <a:pt x="9" y="130"/>
                    <a:pt x="9" y="130"/>
                  </a:cubicBezTo>
                  <a:cubicBezTo>
                    <a:pt x="11" y="130"/>
                    <a:pt x="13" y="129"/>
                    <a:pt x="13" y="127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1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5" name="Rectangle 14"/>
            <p:cNvSpPr>
              <a:spLocks noChangeArrowheads="1"/>
            </p:cNvSpPr>
            <p:nvPr userDrawn="1"/>
          </p:nvSpPr>
          <p:spPr bwMode="auto">
            <a:xfrm>
              <a:off x="6486474" y="7718581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6" name="Rectangle 15"/>
            <p:cNvSpPr>
              <a:spLocks noChangeArrowheads="1"/>
            </p:cNvSpPr>
            <p:nvPr userDrawn="1"/>
          </p:nvSpPr>
          <p:spPr bwMode="auto">
            <a:xfrm>
              <a:off x="10263114" y="7718581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7" name="Rectangle 16"/>
            <p:cNvSpPr>
              <a:spLocks noChangeArrowheads="1"/>
            </p:cNvSpPr>
            <p:nvPr userDrawn="1"/>
          </p:nvSpPr>
          <p:spPr bwMode="auto">
            <a:xfrm>
              <a:off x="6486474" y="1145559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8" name="Rectangle 17"/>
            <p:cNvSpPr>
              <a:spLocks noChangeArrowheads="1"/>
            </p:cNvSpPr>
            <p:nvPr userDrawn="1"/>
          </p:nvSpPr>
          <p:spPr bwMode="auto">
            <a:xfrm>
              <a:off x="10263114" y="1145559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9" name="Oval 18"/>
            <p:cNvSpPr>
              <a:spLocks noChangeArrowheads="1"/>
            </p:cNvSpPr>
            <p:nvPr userDrawn="1"/>
          </p:nvSpPr>
          <p:spPr bwMode="auto">
            <a:xfrm>
              <a:off x="7740288" y="970785"/>
              <a:ext cx="140579" cy="140579"/>
            </a:xfrm>
            <a:prstGeom prst="ellipse">
              <a:avLst/>
            </a:pr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20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811527" y="1385332"/>
            <a:ext cx="2331529" cy="40560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grpSp>
        <p:nvGrpSpPr>
          <p:cNvPr id="22" name="Group 21"/>
          <p:cNvGrpSpPr/>
          <p:nvPr userDrawn="1"/>
        </p:nvGrpSpPr>
        <p:grpSpPr>
          <a:xfrm>
            <a:off x="4764815" y="731462"/>
            <a:ext cx="2662371" cy="5395077"/>
            <a:chOff x="6467477" y="549048"/>
            <a:chExt cx="3883024" cy="7868629"/>
          </a:xfrm>
        </p:grpSpPr>
        <p:sp>
          <p:nvSpPr>
            <p:cNvPr id="23" name="Freeform 5"/>
            <p:cNvSpPr>
              <a:spLocks/>
            </p:cNvSpPr>
            <p:nvPr userDrawn="1"/>
          </p:nvSpPr>
          <p:spPr bwMode="auto">
            <a:xfrm>
              <a:off x="10301108" y="2201802"/>
              <a:ext cx="49393" cy="554717"/>
            </a:xfrm>
            <a:custGeom>
              <a:avLst/>
              <a:gdLst>
                <a:gd name="T0" fmla="*/ 0 w 11"/>
                <a:gd name="T1" fmla="*/ 4 h 126"/>
                <a:gd name="T2" fmla="*/ 0 w 11"/>
                <a:gd name="T3" fmla="*/ 123 h 126"/>
                <a:gd name="T4" fmla="*/ 3 w 11"/>
                <a:gd name="T5" fmla="*/ 126 h 126"/>
                <a:gd name="T6" fmla="*/ 8 w 11"/>
                <a:gd name="T7" fmla="*/ 126 h 126"/>
                <a:gd name="T8" fmla="*/ 11 w 11"/>
                <a:gd name="T9" fmla="*/ 123 h 126"/>
                <a:gd name="T10" fmla="*/ 11 w 11"/>
                <a:gd name="T11" fmla="*/ 4 h 126"/>
                <a:gd name="T12" fmla="*/ 8 w 11"/>
                <a:gd name="T13" fmla="*/ 0 h 126"/>
                <a:gd name="T14" fmla="*/ 3 w 11"/>
                <a:gd name="T15" fmla="*/ 0 h 126"/>
                <a:gd name="T16" fmla="*/ 0 w 11"/>
                <a:gd name="T17" fmla="*/ 4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126">
                  <a:moveTo>
                    <a:pt x="0" y="4"/>
                  </a:moveTo>
                  <a:cubicBezTo>
                    <a:pt x="0" y="123"/>
                    <a:pt x="0" y="123"/>
                    <a:pt x="0" y="123"/>
                  </a:cubicBezTo>
                  <a:cubicBezTo>
                    <a:pt x="0" y="125"/>
                    <a:pt x="1" y="126"/>
                    <a:pt x="3" y="126"/>
                  </a:cubicBezTo>
                  <a:cubicBezTo>
                    <a:pt x="8" y="126"/>
                    <a:pt x="8" y="126"/>
                    <a:pt x="8" y="126"/>
                  </a:cubicBezTo>
                  <a:cubicBezTo>
                    <a:pt x="9" y="126"/>
                    <a:pt x="11" y="125"/>
                    <a:pt x="11" y="123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2"/>
                    <a:pt x="9" y="0"/>
                    <a:pt x="8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" name="Rectangle 6"/>
            <p:cNvSpPr>
              <a:spLocks noChangeArrowheads="1"/>
            </p:cNvSpPr>
            <p:nvPr userDrawn="1"/>
          </p:nvSpPr>
          <p:spPr bwMode="auto">
            <a:xfrm>
              <a:off x="10263114" y="7684386"/>
              <a:ext cx="53192" cy="136780"/>
            </a:xfrm>
            <a:prstGeom prst="rect">
              <a:avLst/>
            </a:pr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5" name="Rectangle 7"/>
            <p:cNvSpPr>
              <a:spLocks noChangeArrowheads="1"/>
            </p:cNvSpPr>
            <p:nvPr userDrawn="1"/>
          </p:nvSpPr>
          <p:spPr bwMode="auto">
            <a:xfrm>
              <a:off x="10263114" y="1111364"/>
              <a:ext cx="53192" cy="136780"/>
            </a:xfrm>
            <a:prstGeom prst="rect">
              <a:avLst/>
            </a:pr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6" name="Freeform 8"/>
            <p:cNvSpPr>
              <a:spLocks noEditPoints="1"/>
            </p:cNvSpPr>
            <p:nvPr userDrawn="1"/>
          </p:nvSpPr>
          <p:spPr bwMode="auto">
            <a:xfrm>
              <a:off x="6486474" y="549048"/>
              <a:ext cx="3829832" cy="7868629"/>
            </a:xfrm>
            <a:custGeom>
              <a:avLst/>
              <a:gdLst>
                <a:gd name="T0" fmla="*/ 738 w 868"/>
                <a:gd name="T1" fmla="*/ 0 h 1791"/>
                <a:gd name="T2" fmla="*/ 127 w 868"/>
                <a:gd name="T3" fmla="*/ 0 h 1791"/>
                <a:gd name="T4" fmla="*/ 0 w 868"/>
                <a:gd name="T5" fmla="*/ 128 h 1791"/>
                <a:gd name="T6" fmla="*/ 0 w 868"/>
                <a:gd name="T7" fmla="*/ 1664 h 1791"/>
                <a:gd name="T8" fmla="*/ 127 w 868"/>
                <a:gd name="T9" fmla="*/ 1791 h 1791"/>
                <a:gd name="T10" fmla="*/ 738 w 868"/>
                <a:gd name="T11" fmla="*/ 1791 h 1791"/>
                <a:gd name="T12" fmla="*/ 868 w 868"/>
                <a:gd name="T13" fmla="*/ 1664 h 1791"/>
                <a:gd name="T14" fmla="*/ 868 w 868"/>
                <a:gd name="T15" fmla="*/ 128 h 1791"/>
                <a:gd name="T16" fmla="*/ 738 w 868"/>
                <a:gd name="T17" fmla="*/ 0 h 1791"/>
                <a:gd name="T18" fmla="*/ 847 w 868"/>
                <a:gd name="T19" fmla="*/ 1654 h 1791"/>
                <a:gd name="T20" fmla="*/ 732 w 868"/>
                <a:gd name="T21" fmla="*/ 1769 h 1791"/>
                <a:gd name="T22" fmla="*/ 134 w 868"/>
                <a:gd name="T23" fmla="*/ 1769 h 1791"/>
                <a:gd name="T24" fmla="*/ 19 w 868"/>
                <a:gd name="T25" fmla="*/ 1654 h 1791"/>
                <a:gd name="T26" fmla="*/ 19 w 868"/>
                <a:gd name="T27" fmla="*/ 131 h 1791"/>
                <a:gd name="T28" fmla="*/ 134 w 868"/>
                <a:gd name="T29" fmla="*/ 16 h 1791"/>
                <a:gd name="T30" fmla="*/ 732 w 868"/>
                <a:gd name="T31" fmla="*/ 16 h 1791"/>
                <a:gd name="T32" fmla="*/ 847 w 868"/>
                <a:gd name="T33" fmla="*/ 131 h 1791"/>
                <a:gd name="T34" fmla="*/ 847 w 868"/>
                <a:gd name="T35" fmla="*/ 1654 h 17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68" h="1791">
                  <a:moveTo>
                    <a:pt x="738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57" y="0"/>
                    <a:pt x="0" y="57"/>
                    <a:pt x="0" y="128"/>
                  </a:cubicBezTo>
                  <a:cubicBezTo>
                    <a:pt x="0" y="1664"/>
                    <a:pt x="0" y="1664"/>
                    <a:pt x="0" y="1664"/>
                  </a:cubicBezTo>
                  <a:cubicBezTo>
                    <a:pt x="0" y="1734"/>
                    <a:pt x="57" y="1791"/>
                    <a:pt x="127" y="1791"/>
                  </a:cubicBezTo>
                  <a:cubicBezTo>
                    <a:pt x="738" y="1791"/>
                    <a:pt x="738" y="1791"/>
                    <a:pt x="738" y="1791"/>
                  </a:cubicBezTo>
                  <a:cubicBezTo>
                    <a:pt x="809" y="1791"/>
                    <a:pt x="866" y="1734"/>
                    <a:pt x="868" y="1664"/>
                  </a:cubicBezTo>
                  <a:cubicBezTo>
                    <a:pt x="868" y="128"/>
                    <a:pt x="868" y="128"/>
                    <a:pt x="868" y="128"/>
                  </a:cubicBezTo>
                  <a:cubicBezTo>
                    <a:pt x="866" y="57"/>
                    <a:pt x="809" y="0"/>
                    <a:pt x="738" y="0"/>
                  </a:cubicBezTo>
                  <a:close/>
                  <a:moveTo>
                    <a:pt x="847" y="1654"/>
                  </a:moveTo>
                  <a:cubicBezTo>
                    <a:pt x="847" y="1718"/>
                    <a:pt x="796" y="1769"/>
                    <a:pt x="732" y="1769"/>
                  </a:cubicBezTo>
                  <a:cubicBezTo>
                    <a:pt x="134" y="1769"/>
                    <a:pt x="134" y="1769"/>
                    <a:pt x="134" y="1769"/>
                  </a:cubicBezTo>
                  <a:cubicBezTo>
                    <a:pt x="71" y="1769"/>
                    <a:pt x="19" y="1718"/>
                    <a:pt x="19" y="1654"/>
                  </a:cubicBezTo>
                  <a:cubicBezTo>
                    <a:pt x="19" y="131"/>
                    <a:pt x="19" y="131"/>
                    <a:pt x="19" y="131"/>
                  </a:cubicBezTo>
                  <a:cubicBezTo>
                    <a:pt x="19" y="68"/>
                    <a:pt x="71" y="16"/>
                    <a:pt x="134" y="16"/>
                  </a:cubicBezTo>
                  <a:cubicBezTo>
                    <a:pt x="732" y="16"/>
                    <a:pt x="732" y="16"/>
                    <a:pt x="732" y="16"/>
                  </a:cubicBezTo>
                  <a:cubicBezTo>
                    <a:pt x="796" y="16"/>
                    <a:pt x="847" y="68"/>
                    <a:pt x="847" y="131"/>
                  </a:cubicBezTo>
                  <a:lnTo>
                    <a:pt x="847" y="1654"/>
                  </a:ln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7" name="Freeform 9"/>
            <p:cNvSpPr>
              <a:spLocks/>
            </p:cNvSpPr>
            <p:nvPr userDrawn="1"/>
          </p:nvSpPr>
          <p:spPr bwMode="auto">
            <a:xfrm>
              <a:off x="6543466" y="602240"/>
              <a:ext cx="3719648" cy="7766044"/>
            </a:xfrm>
            <a:custGeom>
              <a:avLst/>
              <a:gdLst>
                <a:gd name="T0" fmla="*/ 718 w 843"/>
                <a:gd name="T1" fmla="*/ 1768 h 1768"/>
                <a:gd name="T2" fmla="*/ 120 w 843"/>
                <a:gd name="T3" fmla="*/ 1768 h 1768"/>
                <a:gd name="T4" fmla="*/ 0 w 843"/>
                <a:gd name="T5" fmla="*/ 1648 h 1768"/>
                <a:gd name="T6" fmla="*/ 0 w 843"/>
                <a:gd name="T7" fmla="*/ 120 h 1768"/>
                <a:gd name="T8" fmla="*/ 120 w 843"/>
                <a:gd name="T9" fmla="*/ 0 h 1768"/>
                <a:gd name="T10" fmla="*/ 718 w 843"/>
                <a:gd name="T11" fmla="*/ 0 h 1768"/>
                <a:gd name="T12" fmla="*/ 843 w 843"/>
                <a:gd name="T13" fmla="*/ 125 h 1768"/>
                <a:gd name="T14" fmla="*/ 843 w 843"/>
                <a:gd name="T15" fmla="*/ 1643 h 1768"/>
                <a:gd name="T16" fmla="*/ 718 w 843"/>
                <a:gd name="T17" fmla="*/ 1768 h 1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43" h="1768">
                  <a:moveTo>
                    <a:pt x="718" y="1768"/>
                  </a:moveTo>
                  <a:cubicBezTo>
                    <a:pt x="120" y="1768"/>
                    <a:pt x="120" y="1768"/>
                    <a:pt x="120" y="1768"/>
                  </a:cubicBezTo>
                  <a:cubicBezTo>
                    <a:pt x="54" y="1768"/>
                    <a:pt x="0" y="1714"/>
                    <a:pt x="0" y="1648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54"/>
                    <a:pt x="54" y="0"/>
                    <a:pt x="120" y="0"/>
                  </a:cubicBezTo>
                  <a:cubicBezTo>
                    <a:pt x="718" y="0"/>
                    <a:pt x="718" y="0"/>
                    <a:pt x="718" y="0"/>
                  </a:cubicBezTo>
                  <a:cubicBezTo>
                    <a:pt x="787" y="0"/>
                    <a:pt x="843" y="56"/>
                    <a:pt x="843" y="125"/>
                  </a:cubicBezTo>
                  <a:cubicBezTo>
                    <a:pt x="843" y="1643"/>
                    <a:pt x="843" y="1643"/>
                    <a:pt x="843" y="1643"/>
                  </a:cubicBezTo>
                  <a:cubicBezTo>
                    <a:pt x="843" y="1712"/>
                    <a:pt x="787" y="1768"/>
                    <a:pt x="718" y="1768"/>
                  </a:cubicBez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8" name="Rectangle 10"/>
            <p:cNvSpPr>
              <a:spLocks noChangeArrowheads="1"/>
            </p:cNvSpPr>
            <p:nvPr userDrawn="1"/>
          </p:nvSpPr>
          <p:spPr bwMode="auto">
            <a:xfrm>
              <a:off x="6703042" y="1517904"/>
              <a:ext cx="3400495" cy="590052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pic>
          <p:nvPicPr>
            <p:cNvPr id="29" name="Picture 11"/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4638" y="7581801"/>
              <a:ext cx="649703" cy="6459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0" name="Oval 29"/>
            <p:cNvSpPr>
              <a:spLocks noChangeArrowheads="1"/>
            </p:cNvSpPr>
            <p:nvPr userDrawn="1"/>
          </p:nvSpPr>
          <p:spPr bwMode="auto">
            <a:xfrm>
              <a:off x="8127831" y="7631194"/>
              <a:ext cx="547119" cy="547118"/>
            </a:xfrm>
            <a:prstGeom prst="ellipse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1" name="Oval 30"/>
            <p:cNvSpPr>
              <a:spLocks noChangeArrowheads="1"/>
            </p:cNvSpPr>
            <p:nvPr userDrawn="1"/>
          </p:nvSpPr>
          <p:spPr bwMode="auto">
            <a:xfrm>
              <a:off x="8340599" y="761816"/>
              <a:ext cx="102585" cy="102585"/>
            </a:xfrm>
            <a:prstGeom prst="ellipse">
              <a:avLst/>
            </a:pr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2" name="Freeform 31"/>
            <p:cNvSpPr>
              <a:spLocks/>
            </p:cNvSpPr>
            <p:nvPr userDrawn="1"/>
          </p:nvSpPr>
          <p:spPr bwMode="auto">
            <a:xfrm>
              <a:off x="8089836" y="993582"/>
              <a:ext cx="615509" cy="83588"/>
            </a:xfrm>
            <a:custGeom>
              <a:avLst/>
              <a:gdLst>
                <a:gd name="T0" fmla="*/ 130 w 139"/>
                <a:gd name="T1" fmla="*/ 19 h 19"/>
                <a:gd name="T2" fmla="*/ 10 w 139"/>
                <a:gd name="T3" fmla="*/ 19 h 19"/>
                <a:gd name="T4" fmla="*/ 0 w 139"/>
                <a:gd name="T5" fmla="*/ 9 h 19"/>
                <a:gd name="T6" fmla="*/ 0 w 139"/>
                <a:gd name="T7" fmla="*/ 9 h 19"/>
                <a:gd name="T8" fmla="*/ 10 w 139"/>
                <a:gd name="T9" fmla="*/ 0 h 19"/>
                <a:gd name="T10" fmla="*/ 130 w 139"/>
                <a:gd name="T11" fmla="*/ 0 h 19"/>
                <a:gd name="T12" fmla="*/ 139 w 139"/>
                <a:gd name="T13" fmla="*/ 9 h 19"/>
                <a:gd name="T14" fmla="*/ 139 w 139"/>
                <a:gd name="T15" fmla="*/ 9 h 19"/>
                <a:gd name="T16" fmla="*/ 130 w 139"/>
                <a:gd name="T17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9" h="19">
                  <a:moveTo>
                    <a:pt x="130" y="19"/>
                  </a:moveTo>
                  <a:cubicBezTo>
                    <a:pt x="10" y="19"/>
                    <a:pt x="10" y="19"/>
                    <a:pt x="10" y="19"/>
                  </a:cubicBezTo>
                  <a:cubicBezTo>
                    <a:pt x="5" y="19"/>
                    <a:pt x="0" y="15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135" y="0"/>
                    <a:pt x="139" y="4"/>
                    <a:pt x="139" y="9"/>
                  </a:cubicBezTo>
                  <a:cubicBezTo>
                    <a:pt x="139" y="9"/>
                    <a:pt x="139" y="9"/>
                    <a:pt x="139" y="9"/>
                  </a:cubicBezTo>
                  <a:cubicBezTo>
                    <a:pt x="139" y="15"/>
                    <a:pt x="135" y="19"/>
                    <a:pt x="130" y="19"/>
                  </a:cubicBezTo>
                  <a:close/>
                </a:path>
              </a:pathLst>
            </a:cu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3" name="Freeform 32"/>
            <p:cNvSpPr>
              <a:spLocks/>
            </p:cNvSpPr>
            <p:nvPr userDrawn="1"/>
          </p:nvSpPr>
          <p:spPr bwMode="auto">
            <a:xfrm>
              <a:off x="6467477" y="1536901"/>
              <a:ext cx="56992" cy="338150"/>
            </a:xfrm>
            <a:custGeom>
              <a:avLst/>
              <a:gdLst>
                <a:gd name="T0" fmla="*/ 0 w 13"/>
                <a:gd name="T1" fmla="*/ 4 h 77"/>
                <a:gd name="T2" fmla="*/ 0 w 13"/>
                <a:gd name="T3" fmla="*/ 73 h 77"/>
                <a:gd name="T4" fmla="*/ 4 w 13"/>
                <a:gd name="T5" fmla="*/ 77 h 77"/>
                <a:gd name="T6" fmla="*/ 9 w 13"/>
                <a:gd name="T7" fmla="*/ 77 h 77"/>
                <a:gd name="T8" fmla="*/ 13 w 13"/>
                <a:gd name="T9" fmla="*/ 73 h 77"/>
                <a:gd name="T10" fmla="*/ 13 w 13"/>
                <a:gd name="T11" fmla="*/ 4 h 77"/>
                <a:gd name="T12" fmla="*/ 9 w 13"/>
                <a:gd name="T13" fmla="*/ 0 h 77"/>
                <a:gd name="T14" fmla="*/ 4 w 13"/>
                <a:gd name="T15" fmla="*/ 0 h 77"/>
                <a:gd name="T16" fmla="*/ 0 w 13"/>
                <a:gd name="T17" fmla="*/ 4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77">
                  <a:moveTo>
                    <a:pt x="0" y="4"/>
                  </a:moveTo>
                  <a:cubicBezTo>
                    <a:pt x="0" y="73"/>
                    <a:pt x="0" y="73"/>
                    <a:pt x="0" y="73"/>
                  </a:cubicBezTo>
                  <a:cubicBezTo>
                    <a:pt x="0" y="75"/>
                    <a:pt x="2" y="77"/>
                    <a:pt x="4" y="77"/>
                  </a:cubicBezTo>
                  <a:cubicBezTo>
                    <a:pt x="9" y="77"/>
                    <a:pt x="9" y="77"/>
                    <a:pt x="9" y="77"/>
                  </a:cubicBezTo>
                  <a:cubicBezTo>
                    <a:pt x="11" y="77"/>
                    <a:pt x="13" y="75"/>
                    <a:pt x="13" y="73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2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4" name="Freeform 33"/>
            <p:cNvSpPr>
              <a:spLocks/>
            </p:cNvSpPr>
            <p:nvPr userDrawn="1"/>
          </p:nvSpPr>
          <p:spPr bwMode="auto">
            <a:xfrm>
              <a:off x="6467477" y="2232197"/>
              <a:ext cx="56992" cy="577514"/>
            </a:xfrm>
            <a:custGeom>
              <a:avLst/>
              <a:gdLst>
                <a:gd name="T0" fmla="*/ 0 w 13"/>
                <a:gd name="T1" fmla="*/ 4 h 131"/>
                <a:gd name="T2" fmla="*/ 0 w 13"/>
                <a:gd name="T3" fmla="*/ 127 h 131"/>
                <a:gd name="T4" fmla="*/ 4 w 13"/>
                <a:gd name="T5" fmla="*/ 131 h 131"/>
                <a:gd name="T6" fmla="*/ 9 w 13"/>
                <a:gd name="T7" fmla="*/ 131 h 131"/>
                <a:gd name="T8" fmla="*/ 13 w 13"/>
                <a:gd name="T9" fmla="*/ 127 h 131"/>
                <a:gd name="T10" fmla="*/ 13 w 13"/>
                <a:gd name="T11" fmla="*/ 4 h 131"/>
                <a:gd name="T12" fmla="*/ 9 w 13"/>
                <a:gd name="T13" fmla="*/ 0 h 131"/>
                <a:gd name="T14" fmla="*/ 4 w 13"/>
                <a:gd name="T15" fmla="*/ 0 h 131"/>
                <a:gd name="T16" fmla="*/ 0 w 13"/>
                <a:gd name="T17" fmla="*/ 4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31">
                  <a:moveTo>
                    <a:pt x="0" y="4"/>
                  </a:moveTo>
                  <a:cubicBezTo>
                    <a:pt x="0" y="127"/>
                    <a:pt x="0" y="127"/>
                    <a:pt x="0" y="127"/>
                  </a:cubicBezTo>
                  <a:cubicBezTo>
                    <a:pt x="0" y="129"/>
                    <a:pt x="2" y="131"/>
                    <a:pt x="4" y="131"/>
                  </a:cubicBezTo>
                  <a:cubicBezTo>
                    <a:pt x="9" y="131"/>
                    <a:pt x="9" y="131"/>
                    <a:pt x="9" y="131"/>
                  </a:cubicBezTo>
                  <a:cubicBezTo>
                    <a:pt x="11" y="131"/>
                    <a:pt x="13" y="129"/>
                    <a:pt x="13" y="127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2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5" name="Freeform 34"/>
            <p:cNvSpPr>
              <a:spLocks/>
            </p:cNvSpPr>
            <p:nvPr userDrawn="1"/>
          </p:nvSpPr>
          <p:spPr bwMode="auto">
            <a:xfrm>
              <a:off x="6467477" y="2950291"/>
              <a:ext cx="56992" cy="569915"/>
            </a:xfrm>
            <a:custGeom>
              <a:avLst/>
              <a:gdLst>
                <a:gd name="T0" fmla="*/ 0 w 13"/>
                <a:gd name="T1" fmla="*/ 3 h 130"/>
                <a:gd name="T2" fmla="*/ 0 w 13"/>
                <a:gd name="T3" fmla="*/ 127 h 130"/>
                <a:gd name="T4" fmla="*/ 4 w 13"/>
                <a:gd name="T5" fmla="*/ 130 h 130"/>
                <a:gd name="T6" fmla="*/ 9 w 13"/>
                <a:gd name="T7" fmla="*/ 130 h 130"/>
                <a:gd name="T8" fmla="*/ 13 w 13"/>
                <a:gd name="T9" fmla="*/ 127 h 130"/>
                <a:gd name="T10" fmla="*/ 13 w 13"/>
                <a:gd name="T11" fmla="*/ 3 h 130"/>
                <a:gd name="T12" fmla="*/ 9 w 13"/>
                <a:gd name="T13" fmla="*/ 0 h 130"/>
                <a:gd name="T14" fmla="*/ 4 w 13"/>
                <a:gd name="T15" fmla="*/ 0 h 130"/>
                <a:gd name="T16" fmla="*/ 0 w 13"/>
                <a:gd name="T17" fmla="*/ 3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30">
                  <a:moveTo>
                    <a:pt x="0" y="3"/>
                  </a:moveTo>
                  <a:cubicBezTo>
                    <a:pt x="0" y="127"/>
                    <a:pt x="0" y="127"/>
                    <a:pt x="0" y="127"/>
                  </a:cubicBezTo>
                  <a:cubicBezTo>
                    <a:pt x="0" y="129"/>
                    <a:pt x="2" y="130"/>
                    <a:pt x="4" y="130"/>
                  </a:cubicBezTo>
                  <a:cubicBezTo>
                    <a:pt x="9" y="130"/>
                    <a:pt x="9" y="130"/>
                    <a:pt x="9" y="130"/>
                  </a:cubicBezTo>
                  <a:cubicBezTo>
                    <a:pt x="11" y="130"/>
                    <a:pt x="13" y="129"/>
                    <a:pt x="13" y="127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1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6" name="Rectangle 35"/>
            <p:cNvSpPr>
              <a:spLocks noChangeArrowheads="1"/>
            </p:cNvSpPr>
            <p:nvPr userDrawn="1"/>
          </p:nvSpPr>
          <p:spPr bwMode="auto">
            <a:xfrm>
              <a:off x="6486474" y="7718581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7" name="Rectangle 36"/>
            <p:cNvSpPr>
              <a:spLocks noChangeArrowheads="1"/>
            </p:cNvSpPr>
            <p:nvPr userDrawn="1"/>
          </p:nvSpPr>
          <p:spPr bwMode="auto">
            <a:xfrm>
              <a:off x="10263114" y="7718581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8" name="Rectangle 37"/>
            <p:cNvSpPr>
              <a:spLocks noChangeArrowheads="1"/>
            </p:cNvSpPr>
            <p:nvPr userDrawn="1"/>
          </p:nvSpPr>
          <p:spPr bwMode="auto">
            <a:xfrm>
              <a:off x="6486474" y="1145559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9" name="Rectangle 38"/>
            <p:cNvSpPr>
              <a:spLocks noChangeArrowheads="1"/>
            </p:cNvSpPr>
            <p:nvPr userDrawn="1"/>
          </p:nvSpPr>
          <p:spPr bwMode="auto">
            <a:xfrm>
              <a:off x="10263114" y="1145559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0" name="Oval 39"/>
            <p:cNvSpPr>
              <a:spLocks noChangeArrowheads="1"/>
            </p:cNvSpPr>
            <p:nvPr userDrawn="1"/>
          </p:nvSpPr>
          <p:spPr bwMode="auto">
            <a:xfrm>
              <a:off x="7740288" y="970785"/>
              <a:ext cx="140579" cy="140579"/>
            </a:xfrm>
            <a:prstGeom prst="ellipse">
              <a:avLst/>
            </a:pr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41" name="Group 40"/>
          <p:cNvGrpSpPr/>
          <p:nvPr userDrawn="1"/>
        </p:nvGrpSpPr>
        <p:grpSpPr>
          <a:xfrm>
            <a:off x="8879615" y="731462"/>
            <a:ext cx="2662371" cy="5395077"/>
            <a:chOff x="6467477" y="549048"/>
            <a:chExt cx="3883024" cy="7868629"/>
          </a:xfrm>
        </p:grpSpPr>
        <p:sp>
          <p:nvSpPr>
            <p:cNvPr id="42" name="Freeform 5"/>
            <p:cNvSpPr>
              <a:spLocks/>
            </p:cNvSpPr>
            <p:nvPr userDrawn="1"/>
          </p:nvSpPr>
          <p:spPr bwMode="auto">
            <a:xfrm>
              <a:off x="10301108" y="2201802"/>
              <a:ext cx="49393" cy="554717"/>
            </a:xfrm>
            <a:custGeom>
              <a:avLst/>
              <a:gdLst>
                <a:gd name="T0" fmla="*/ 0 w 11"/>
                <a:gd name="T1" fmla="*/ 4 h 126"/>
                <a:gd name="T2" fmla="*/ 0 w 11"/>
                <a:gd name="T3" fmla="*/ 123 h 126"/>
                <a:gd name="T4" fmla="*/ 3 w 11"/>
                <a:gd name="T5" fmla="*/ 126 h 126"/>
                <a:gd name="T6" fmla="*/ 8 w 11"/>
                <a:gd name="T7" fmla="*/ 126 h 126"/>
                <a:gd name="T8" fmla="*/ 11 w 11"/>
                <a:gd name="T9" fmla="*/ 123 h 126"/>
                <a:gd name="T10" fmla="*/ 11 w 11"/>
                <a:gd name="T11" fmla="*/ 4 h 126"/>
                <a:gd name="T12" fmla="*/ 8 w 11"/>
                <a:gd name="T13" fmla="*/ 0 h 126"/>
                <a:gd name="T14" fmla="*/ 3 w 11"/>
                <a:gd name="T15" fmla="*/ 0 h 126"/>
                <a:gd name="T16" fmla="*/ 0 w 11"/>
                <a:gd name="T17" fmla="*/ 4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126">
                  <a:moveTo>
                    <a:pt x="0" y="4"/>
                  </a:moveTo>
                  <a:cubicBezTo>
                    <a:pt x="0" y="123"/>
                    <a:pt x="0" y="123"/>
                    <a:pt x="0" y="123"/>
                  </a:cubicBezTo>
                  <a:cubicBezTo>
                    <a:pt x="0" y="125"/>
                    <a:pt x="1" y="126"/>
                    <a:pt x="3" y="126"/>
                  </a:cubicBezTo>
                  <a:cubicBezTo>
                    <a:pt x="8" y="126"/>
                    <a:pt x="8" y="126"/>
                    <a:pt x="8" y="126"/>
                  </a:cubicBezTo>
                  <a:cubicBezTo>
                    <a:pt x="9" y="126"/>
                    <a:pt x="11" y="125"/>
                    <a:pt x="11" y="123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2"/>
                    <a:pt x="9" y="0"/>
                    <a:pt x="8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3" name="Rectangle 6"/>
            <p:cNvSpPr>
              <a:spLocks noChangeArrowheads="1"/>
            </p:cNvSpPr>
            <p:nvPr userDrawn="1"/>
          </p:nvSpPr>
          <p:spPr bwMode="auto">
            <a:xfrm>
              <a:off x="10263114" y="7684386"/>
              <a:ext cx="53192" cy="136780"/>
            </a:xfrm>
            <a:prstGeom prst="rect">
              <a:avLst/>
            </a:pr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4" name="Rectangle 7"/>
            <p:cNvSpPr>
              <a:spLocks noChangeArrowheads="1"/>
            </p:cNvSpPr>
            <p:nvPr userDrawn="1"/>
          </p:nvSpPr>
          <p:spPr bwMode="auto">
            <a:xfrm>
              <a:off x="10263114" y="1111364"/>
              <a:ext cx="53192" cy="136780"/>
            </a:xfrm>
            <a:prstGeom prst="rect">
              <a:avLst/>
            </a:pr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5" name="Freeform 8"/>
            <p:cNvSpPr>
              <a:spLocks noEditPoints="1"/>
            </p:cNvSpPr>
            <p:nvPr userDrawn="1"/>
          </p:nvSpPr>
          <p:spPr bwMode="auto">
            <a:xfrm>
              <a:off x="6486474" y="549048"/>
              <a:ext cx="3829832" cy="7868629"/>
            </a:xfrm>
            <a:custGeom>
              <a:avLst/>
              <a:gdLst>
                <a:gd name="T0" fmla="*/ 738 w 868"/>
                <a:gd name="T1" fmla="*/ 0 h 1791"/>
                <a:gd name="T2" fmla="*/ 127 w 868"/>
                <a:gd name="T3" fmla="*/ 0 h 1791"/>
                <a:gd name="T4" fmla="*/ 0 w 868"/>
                <a:gd name="T5" fmla="*/ 128 h 1791"/>
                <a:gd name="T6" fmla="*/ 0 w 868"/>
                <a:gd name="T7" fmla="*/ 1664 h 1791"/>
                <a:gd name="T8" fmla="*/ 127 w 868"/>
                <a:gd name="T9" fmla="*/ 1791 h 1791"/>
                <a:gd name="T10" fmla="*/ 738 w 868"/>
                <a:gd name="T11" fmla="*/ 1791 h 1791"/>
                <a:gd name="T12" fmla="*/ 868 w 868"/>
                <a:gd name="T13" fmla="*/ 1664 h 1791"/>
                <a:gd name="T14" fmla="*/ 868 w 868"/>
                <a:gd name="T15" fmla="*/ 128 h 1791"/>
                <a:gd name="T16" fmla="*/ 738 w 868"/>
                <a:gd name="T17" fmla="*/ 0 h 1791"/>
                <a:gd name="T18" fmla="*/ 847 w 868"/>
                <a:gd name="T19" fmla="*/ 1654 h 1791"/>
                <a:gd name="T20" fmla="*/ 732 w 868"/>
                <a:gd name="T21" fmla="*/ 1769 h 1791"/>
                <a:gd name="T22" fmla="*/ 134 w 868"/>
                <a:gd name="T23" fmla="*/ 1769 h 1791"/>
                <a:gd name="T24" fmla="*/ 19 w 868"/>
                <a:gd name="T25" fmla="*/ 1654 h 1791"/>
                <a:gd name="T26" fmla="*/ 19 w 868"/>
                <a:gd name="T27" fmla="*/ 131 h 1791"/>
                <a:gd name="T28" fmla="*/ 134 w 868"/>
                <a:gd name="T29" fmla="*/ 16 h 1791"/>
                <a:gd name="T30" fmla="*/ 732 w 868"/>
                <a:gd name="T31" fmla="*/ 16 h 1791"/>
                <a:gd name="T32" fmla="*/ 847 w 868"/>
                <a:gd name="T33" fmla="*/ 131 h 1791"/>
                <a:gd name="T34" fmla="*/ 847 w 868"/>
                <a:gd name="T35" fmla="*/ 1654 h 17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68" h="1791">
                  <a:moveTo>
                    <a:pt x="738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57" y="0"/>
                    <a:pt x="0" y="57"/>
                    <a:pt x="0" y="128"/>
                  </a:cubicBezTo>
                  <a:cubicBezTo>
                    <a:pt x="0" y="1664"/>
                    <a:pt x="0" y="1664"/>
                    <a:pt x="0" y="1664"/>
                  </a:cubicBezTo>
                  <a:cubicBezTo>
                    <a:pt x="0" y="1734"/>
                    <a:pt x="57" y="1791"/>
                    <a:pt x="127" y="1791"/>
                  </a:cubicBezTo>
                  <a:cubicBezTo>
                    <a:pt x="738" y="1791"/>
                    <a:pt x="738" y="1791"/>
                    <a:pt x="738" y="1791"/>
                  </a:cubicBezTo>
                  <a:cubicBezTo>
                    <a:pt x="809" y="1791"/>
                    <a:pt x="866" y="1734"/>
                    <a:pt x="868" y="1664"/>
                  </a:cubicBezTo>
                  <a:cubicBezTo>
                    <a:pt x="868" y="128"/>
                    <a:pt x="868" y="128"/>
                    <a:pt x="868" y="128"/>
                  </a:cubicBezTo>
                  <a:cubicBezTo>
                    <a:pt x="866" y="57"/>
                    <a:pt x="809" y="0"/>
                    <a:pt x="738" y="0"/>
                  </a:cubicBezTo>
                  <a:close/>
                  <a:moveTo>
                    <a:pt x="847" y="1654"/>
                  </a:moveTo>
                  <a:cubicBezTo>
                    <a:pt x="847" y="1718"/>
                    <a:pt x="796" y="1769"/>
                    <a:pt x="732" y="1769"/>
                  </a:cubicBezTo>
                  <a:cubicBezTo>
                    <a:pt x="134" y="1769"/>
                    <a:pt x="134" y="1769"/>
                    <a:pt x="134" y="1769"/>
                  </a:cubicBezTo>
                  <a:cubicBezTo>
                    <a:pt x="71" y="1769"/>
                    <a:pt x="19" y="1718"/>
                    <a:pt x="19" y="1654"/>
                  </a:cubicBezTo>
                  <a:cubicBezTo>
                    <a:pt x="19" y="131"/>
                    <a:pt x="19" y="131"/>
                    <a:pt x="19" y="131"/>
                  </a:cubicBezTo>
                  <a:cubicBezTo>
                    <a:pt x="19" y="68"/>
                    <a:pt x="71" y="16"/>
                    <a:pt x="134" y="16"/>
                  </a:cubicBezTo>
                  <a:cubicBezTo>
                    <a:pt x="732" y="16"/>
                    <a:pt x="732" y="16"/>
                    <a:pt x="732" y="16"/>
                  </a:cubicBezTo>
                  <a:cubicBezTo>
                    <a:pt x="796" y="16"/>
                    <a:pt x="847" y="68"/>
                    <a:pt x="847" y="131"/>
                  </a:cubicBezTo>
                  <a:lnTo>
                    <a:pt x="847" y="1654"/>
                  </a:ln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6" name="Freeform 9"/>
            <p:cNvSpPr>
              <a:spLocks/>
            </p:cNvSpPr>
            <p:nvPr userDrawn="1"/>
          </p:nvSpPr>
          <p:spPr bwMode="auto">
            <a:xfrm>
              <a:off x="6543466" y="602240"/>
              <a:ext cx="3719648" cy="7766044"/>
            </a:xfrm>
            <a:custGeom>
              <a:avLst/>
              <a:gdLst>
                <a:gd name="T0" fmla="*/ 718 w 843"/>
                <a:gd name="T1" fmla="*/ 1768 h 1768"/>
                <a:gd name="T2" fmla="*/ 120 w 843"/>
                <a:gd name="T3" fmla="*/ 1768 h 1768"/>
                <a:gd name="T4" fmla="*/ 0 w 843"/>
                <a:gd name="T5" fmla="*/ 1648 h 1768"/>
                <a:gd name="T6" fmla="*/ 0 w 843"/>
                <a:gd name="T7" fmla="*/ 120 h 1768"/>
                <a:gd name="T8" fmla="*/ 120 w 843"/>
                <a:gd name="T9" fmla="*/ 0 h 1768"/>
                <a:gd name="T10" fmla="*/ 718 w 843"/>
                <a:gd name="T11" fmla="*/ 0 h 1768"/>
                <a:gd name="T12" fmla="*/ 843 w 843"/>
                <a:gd name="T13" fmla="*/ 125 h 1768"/>
                <a:gd name="T14" fmla="*/ 843 w 843"/>
                <a:gd name="T15" fmla="*/ 1643 h 1768"/>
                <a:gd name="T16" fmla="*/ 718 w 843"/>
                <a:gd name="T17" fmla="*/ 1768 h 1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43" h="1768">
                  <a:moveTo>
                    <a:pt x="718" y="1768"/>
                  </a:moveTo>
                  <a:cubicBezTo>
                    <a:pt x="120" y="1768"/>
                    <a:pt x="120" y="1768"/>
                    <a:pt x="120" y="1768"/>
                  </a:cubicBezTo>
                  <a:cubicBezTo>
                    <a:pt x="54" y="1768"/>
                    <a:pt x="0" y="1714"/>
                    <a:pt x="0" y="1648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54"/>
                    <a:pt x="54" y="0"/>
                    <a:pt x="120" y="0"/>
                  </a:cubicBezTo>
                  <a:cubicBezTo>
                    <a:pt x="718" y="0"/>
                    <a:pt x="718" y="0"/>
                    <a:pt x="718" y="0"/>
                  </a:cubicBezTo>
                  <a:cubicBezTo>
                    <a:pt x="787" y="0"/>
                    <a:pt x="843" y="56"/>
                    <a:pt x="843" y="125"/>
                  </a:cubicBezTo>
                  <a:cubicBezTo>
                    <a:pt x="843" y="1643"/>
                    <a:pt x="843" y="1643"/>
                    <a:pt x="843" y="1643"/>
                  </a:cubicBezTo>
                  <a:cubicBezTo>
                    <a:pt x="843" y="1712"/>
                    <a:pt x="787" y="1768"/>
                    <a:pt x="718" y="1768"/>
                  </a:cubicBez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7" name="Rectangle 10"/>
            <p:cNvSpPr>
              <a:spLocks noChangeArrowheads="1"/>
            </p:cNvSpPr>
            <p:nvPr userDrawn="1"/>
          </p:nvSpPr>
          <p:spPr bwMode="auto">
            <a:xfrm>
              <a:off x="6703042" y="1517904"/>
              <a:ext cx="3400495" cy="590052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pic>
          <p:nvPicPr>
            <p:cNvPr id="48" name="Picture 11"/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4638" y="7581801"/>
              <a:ext cx="649703" cy="6459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9" name="Oval 48"/>
            <p:cNvSpPr>
              <a:spLocks noChangeArrowheads="1"/>
            </p:cNvSpPr>
            <p:nvPr userDrawn="1"/>
          </p:nvSpPr>
          <p:spPr bwMode="auto">
            <a:xfrm>
              <a:off x="8127831" y="7631194"/>
              <a:ext cx="547119" cy="547118"/>
            </a:xfrm>
            <a:prstGeom prst="ellipse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0" name="Oval 49"/>
            <p:cNvSpPr>
              <a:spLocks noChangeArrowheads="1"/>
            </p:cNvSpPr>
            <p:nvPr userDrawn="1"/>
          </p:nvSpPr>
          <p:spPr bwMode="auto">
            <a:xfrm>
              <a:off x="8340599" y="761816"/>
              <a:ext cx="102585" cy="102585"/>
            </a:xfrm>
            <a:prstGeom prst="ellipse">
              <a:avLst/>
            </a:pr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1" name="Freeform 50"/>
            <p:cNvSpPr>
              <a:spLocks/>
            </p:cNvSpPr>
            <p:nvPr userDrawn="1"/>
          </p:nvSpPr>
          <p:spPr bwMode="auto">
            <a:xfrm>
              <a:off x="8089836" y="993582"/>
              <a:ext cx="615509" cy="83588"/>
            </a:xfrm>
            <a:custGeom>
              <a:avLst/>
              <a:gdLst>
                <a:gd name="T0" fmla="*/ 130 w 139"/>
                <a:gd name="T1" fmla="*/ 19 h 19"/>
                <a:gd name="T2" fmla="*/ 10 w 139"/>
                <a:gd name="T3" fmla="*/ 19 h 19"/>
                <a:gd name="T4" fmla="*/ 0 w 139"/>
                <a:gd name="T5" fmla="*/ 9 h 19"/>
                <a:gd name="T6" fmla="*/ 0 w 139"/>
                <a:gd name="T7" fmla="*/ 9 h 19"/>
                <a:gd name="T8" fmla="*/ 10 w 139"/>
                <a:gd name="T9" fmla="*/ 0 h 19"/>
                <a:gd name="T10" fmla="*/ 130 w 139"/>
                <a:gd name="T11" fmla="*/ 0 h 19"/>
                <a:gd name="T12" fmla="*/ 139 w 139"/>
                <a:gd name="T13" fmla="*/ 9 h 19"/>
                <a:gd name="T14" fmla="*/ 139 w 139"/>
                <a:gd name="T15" fmla="*/ 9 h 19"/>
                <a:gd name="T16" fmla="*/ 130 w 139"/>
                <a:gd name="T17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9" h="19">
                  <a:moveTo>
                    <a:pt x="130" y="19"/>
                  </a:moveTo>
                  <a:cubicBezTo>
                    <a:pt x="10" y="19"/>
                    <a:pt x="10" y="19"/>
                    <a:pt x="10" y="19"/>
                  </a:cubicBezTo>
                  <a:cubicBezTo>
                    <a:pt x="5" y="19"/>
                    <a:pt x="0" y="15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135" y="0"/>
                    <a:pt x="139" y="4"/>
                    <a:pt x="139" y="9"/>
                  </a:cubicBezTo>
                  <a:cubicBezTo>
                    <a:pt x="139" y="9"/>
                    <a:pt x="139" y="9"/>
                    <a:pt x="139" y="9"/>
                  </a:cubicBezTo>
                  <a:cubicBezTo>
                    <a:pt x="139" y="15"/>
                    <a:pt x="135" y="19"/>
                    <a:pt x="130" y="19"/>
                  </a:cubicBezTo>
                  <a:close/>
                </a:path>
              </a:pathLst>
            </a:cu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2" name="Freeform 51"/>
            <p:cNvSpPr>
              <a:spLocks/>
            </p:cNvSpPr>
            <p:nvPr userDrawn="1"/>
          </p:nvSpPr>
          <p:spPr bwMode="auto">
            <a:xfrm>
              <a:off x="6467477" y="1536901"/>
              <a:ext cx="56992" cy="338150"/>
            </a:xfrm>
            <a:custGeom>
              <a:avLst/>
              <a:gdLst>
                <a:gd name="T0" fmla="*/ 0 w 13"/>
                <a:gd name="T1" fmla="*/ 4 h 77"/>
                <a:gd name="T2" fmla="*/ 0 w 13"/>
                <a:gd name="T3" fmla="*/ 73 h 77"/>
                <a:gd name="T4" fmla="*/ 4 w 13"/>
                <a:gd name="T5" fmla="*/ 77 h 77"/>
                <a:gd name="T6" fmla="*/ 9 w 13"/>
                <a:gd name="T7" fmla="*/ 77 h 77"/>
                <a:gd name="T8" fmla="*/ 13 w 13"/>
                <a:gd name="T9" fmla="*/ 73 h 77"/>
                <a:gd name="T10" fmla="*/ 13 w 13"/>
                <a:gd name="T11" fmla="*/ 4 h 77"/>
                <a:gd name="T12" fmla="*/ 9 w 13"/>
                <a:gd name="T13" fmla="*/ 0 h 77"/>
                <a:gd name="T14" fmla="*/ 4 w 13"/>
                <a:gd name="T15" fmla="*/ 0 h 77"/>
                <a:gd name="T16" fmla="*/ 0 w 13"/>
                <a:gd name="T17" fmla="*/ 4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77">
                  <a:moveTo>
                    <a:pt x="0" y="4"/>
                  </a:moveTo>
                  <a:cubicBezTo>
                    <a:pt x="0" y="73"/>
                    <a:pt x="0" y="73"/>
                    <a:pt x="0" y="73"/>
                  </a:cubicBezTo>
                  <a:cubicBezTo>
                    <a:pt x="0" y="75"/>
                    <a:pt x="2" y="77"/>
                    <a:pt x="4" y="77"/>
                  </a:cubicBezTo>
                  <a:cubicBezTo>
                    <a:pt x="9" y="77"/>
                    <a:pt x="9" y="77"/>
                    <a:pt x="9" y="77"/>
                  </a:cubicBezTo>
                  <a:cubicBezTo>
                    <a:pt x="11" y="77"/>
                    <a:pt x="13" y="75"/>
                    <a:pt x="13" y="73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2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3" name="Freeform 52"/>
            <p:cNvSpPr>
              <a:spLocks/>
            </p:cNvSpPr>
            <p:nvPr userDrawn="1"/>
          </p:nvSpPr>
          <p:spPr bwMode="auto">
            <a:xfrm>
              <a:off x="6467477" y="2232197"/>
              <a:ext cx="56992" cy="577514"/>
            </a:xfrm>
            <a:custGeom>
              <a:avLst/>
              <a:gdLst>
                <a:gd name="T0" fmla="*/ 0 w 13"/>
                <a:gd name="T1" fmla="*/ 4 h 131"/>
                <a:gd name="T2" fmla="*/ 0 w 13"/>
                <a:gd name="T3" fmla="*/ 127 h 131"/>
                <a:gd name="T4" fmla="*/ 4 w 13"/>
                <a:gd name="T5" fmla="*/ 131 h 131"/>
                <a:gd name="T6" fmla="*/ 9 w 13"/>
                <a:gd name="T7" fmla="*/ 131 h 131"/>
                <a:gd name="T8" fmla="*/ 13 w 13"/>
                <a:gd name="T9" fmla="*/ 127 h 131"/>
                <a:gd name="T10" fmla="*/ 13 w 13"/>
                <a:gd name="T11" fmla="*/ 4 h 131"/>
                <a:gd name="T12" fmla="*/ 9 w 13"/>
                <a:gd name="T13" fmla="*/ 0 h 131"/>
                <a:gd name="T14" fmla="*/ 4 w 13"/>
                <a:gd name="T15" fmla="*/ 0 h 131"/>
                <a:gd name="T16" fmla="*/ 0 w 13"/>
                <a:gd name="T17" fmla="*/ 4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31">
                  <a:moveTo>
                    <a:pt x="0" y="4"/>
                  </a:moveTo>
                  <a:cubicBezTo>
                    <a:pt x="0" y="127"/>
                    <a:pt x="0" y="127"/>
                    <a:pt x="0" y="127"/>
                  </a:cubicBezTo>
                  <a:cubicBezTo>
                    <a:pt x="0" y="129"/>
                    <a:pt x="2" y="131"/>
                    <a:pt x="4" y="131"/>
                  </a:cubicBezTo>
                  <a:cubicBezTo>
                    <a:pt x="9" y="131"/>
                    <a:pt x="9" y="131"/>
                    <a:pt x="9" y="131"/>
                  </a:cubicBezTo>
                  <a:cubicBezTo>
                    <a:pt x="11" y="131"/>
                    <a:pt x="13" y="129"/>
                    <a:pt x="13" y="127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2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4" name="Freeform 53"/>
            <p:cNvSpPr>
              <a:spLocks/>
            </p:cNvSpPr>
            <p:nvPr userDrawn="1"/>
          </p:nvSpPr>
          <p:spPr bwMode="auto">
            <a:xfrm>
              <a:off x="6467477" y="2950291"/>
              <a:ext cx="56992" cy="569915"/>
            </a:xfrm>
            <a:custGeom>
              <a:avLst/>
              <a:gdLst>
                <a:gd name="T0" fmla="*/ 0 w 13"/>
                <a:gd name="T1" fmla="*/ 3 h 130"/>
                <a:gd name="T2" fmla="*/ 0 w 13"/>
                <a:gd name="T3" fmla="*/ 127 h 130"/>
                <a:gd name="T4" fmla="*/ 4 w 13"/>
                <a:gd name="T5" fmla="*/ 130 h 130"/>
                <a:gd name="T6" fmla="*/ 9 w 13"/>
                <a:gd name="T7" fmla="*/ 130 h 130"/>
                <a:gd name="T8" fmla="*/ 13 w 13"/>
                <a:gd name="T9" fmla="*/ 127 h 130"/>
                <a:gd name="T10" fmla="*/ 13 w 13"/>
                <a:gd name="T11" fmla="*/ 3 h 130"/>
                <a:gd name="T12" fmla="*/ 9 w 13"/>
                <a:gd name="T13" fmla="*/ 0 h 130"/>
                <a:gd name="T14" fmla="*/ 4 w 13"/>
                <a:gd name="T15" fmla="*/ 0 h 130"/>
                <a:gd name="T16" fmla="*/ 0 w 13"/>
                <a:gd name="T17" fmla="*/ 3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30">
                  <a:moveTo>
                    <a:pt x="0" y="3"/>
                  </a:moveTo>
                  <a:cubicBezTo>
                    <a:pt x="0" y="127"/>
                    <a:pt x="0" y="127"/>
                    <a:pt x="0" y="127"/>
                  </a:cubicBezTo>
                  <a:cubicBezTo>
                    <a:pt x="0" y="129"/>
                    <a:pt x="2" y="130"/>
                    <a:pt x="4" y="130"/>
                  </a:cubicBezTo>
                  <a:cubicBezTo>
                    <a:pt x="9" y="130"/>
                    <a:pt x="9" y="130"/>
                    <a:pt x="9" y="130"/>
                  </a:cubicBezTo>
                  <a:cubicBezTo>
                    <a:pt x="11" y="130"/>
                    <a:pt x="13" y="129"/>
                    <a:pt x="13" y="127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1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5" name="Rectangle 54"/>
            <p:cNvSpPr>
              <a:spLocks noChangeArrowheads="1"/>
            </p:cNvSpPr>
            <p:nvPr userDrawn="1"/>
          </p:nvSpPr>
          <p:spPr bwMode="auto">
            <a:xfrm>
              <a:off x="6486474" y="7718581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6" name="Rectangle 55"/>
            <p:cNvSpPr>
              <a:spLocks noChangeArrowheads="1"/>
            </p:cNvSpPr>
            <p:nvPr userDrawn="1"/>
          </p:nvSpPr>
          <p:spPr bwMode="auto">
            <a:xfrm>
              <a:off x="10263114" y="7718581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7" name="Rectangle 56"/>
            <p:cNvSpPr>
              <a:spLocks noChangeArrowheads="1"/>
            </p:cNvSpPr>
            <p:nvPr userDrawn="1"/>
          </p:nvSpPr>
          <p:spPr bwMode="auto">
            <a:xfrm>
              <a:off x="6486474" y="1145559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8" name="Rectangle 57"/>
            <p:cNvSpPr>
              <a:spLocks noChangeArrowheads="1"/>
            </p:cNvSpPr>
            <p:nvPr userDrawn="1"/>
          </p:nvSpPr>
          <p:spPr bwMode="auto">
            <a:xfrm>
              <a:off x="10263114" y="1145559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9" name="Oval 58"/>
            <p:cNvSpPr>
              <a:spLocks noChangeArrowheads="1"/>
            </p:cNvSpPr>
            <p:nvPr userDrawn="1"/>
          </p:nvSpPr>
          <p:spPr bwMode="auto">
            <a:xfrm>
              <a:off x="7740288" y="970785"/>
              <a:ext cx="140579" cy="140579"/>
            </a:xfrm>
            <a:prstGeom prst="ellipse">
              <a:avLst/>
            </a:pr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61" name="Picture Placeholder 8"/>
          <p:cNvSpPr>
            <a:spLocks noGrp="1"/>
          </p:cNvSpPr>
          <p:nvPr>
            <p:ph type="pic" sz="quarter" idx="11" hasCustomPrompt="1"/>
          </p:nvPr>
        </p:nvSpPr>
        <p:spPr>
          <a:xfrm>
            <a:off x="4913304" y="1385332"/>
            <a:ext cx="2331529" cy="40560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62" name="Picture Placeholder 8"/>
          <p:cNvSpPr>
            <a:spLocks noGrp="1"/>
          </p:cNvSpPr>
          <p:nvPr>
            <p:ph type="pic" sz="quarter" idx="12" hasCustomPrompt="1"/>
          </p:nvPr>
        </p:nvSpPr>
        <p:spPr>
          <a:xfrm>
            <a:off x="9041128" y="1385332"/>
            <a:ext cx="2331529" cy="40560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63" name="Date Placeholder 3">
            <a:extLst>
              <a:ext uri="{FF2B5EF4-FFF2-40B4-BE49-F238E27FC236}">
                <a16:creationId xmlns:a16="http://schemas.microsoft.com/office/drawing/2014/main" id="{599C8521-7469-4FAB-B2AA-C3011F6F28A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78EA16-B830-4EFF-8CB0-DE8E57720CDD}" type="datetime1">
              <a:rPr lang="fr-FR" altLang="zh-TW" smtClean="0"/>
              <a:t>25/06/2019</a:t>
            </a:fld>
            <a:endParaRPr lang="fr-FR"/>
          </a:p>
        </p:txBody>
      </p:sp>
      <p:sp>
        <p:nvSpPr>
          <p:cNvPr id="64" name="Footer Placeholder 4">
            <a:extLst>
              <a:ext uri="{FF2B5EF4-FFF2-40B4-BE49-F238E27FC236}">
                <a16:creationId xmlns:a16="http://schemas.microsoft.com/office/drawing/2014/main" id="{EE472D1E-0B39-43FF-9F13-3981AFE797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5" name="Slide Number Placeholder 5">
            <a:extLst>
              <a:ext uri="{FF2B5EF4-FFF2-40B4-BE49-F238E27FC236}">
                <a16:creationId xmlns:a16="http://schemas.microsoft.com/office/drawing/2014/main" id="{62D67ACC-D235-482D-AF73-EA30E6466B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06807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- Fullscreen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Freeform 438"/>
          <p:cNvSpPr>
            <a:spLocks/>
          </p:cNvSpPr>
          <p:nvPr userDrawn="1"/>
        </p:nvSpPr>
        <p:spPr bwMode="auto">
          <a:xfrm>
            <a:off x="1051444" y="545122"/>
            <a:ext cx="10091632" cy="6312878"/>
          </a:xfrm>
          <a:custGeom>
            <a:avLst/>
            <a:gdLst>
              <a:gd name="connsiteX0" fmla="*/ 348984 w 10091632"/>
              <a:gd name="connsiteY0" fmla="*/ 0 h 6312878"/>
              <a:gd name="connsiteX1" fmla="*/ 9742648 w 10091632"/>
              <a:gd name="connsiteY1" fmla="*/ 0 h 6312878"/>
              <a:gd name="connsiteX2" fmla="*/ 10091632 w 10091632"/>
              <a:gd name="connsiteY2" fmla="*/ 348762 h 6312878"/>
              <a:gd name="connsiteX3" fmla="*/ 10091632 w 10091632"/>
              <a:gd name="connsiteY3" fmla="*/ 6312878 h 6312878"/>
              <a:gd name="connsiteX4" fmla="*/ 0 w 10091632"/>
              <a:gd name="connsiteY4" fmla="*/ 6312878 h 6312878"/>
              <a:gd name="connsiteX5" fmla="*/ 0 w 10091632"/>
              <a:gd name="connsiteY5" fmla="*/ 6096526 h 6312878"/>
              <a:gd name="connsiteX6" fmla="*/ 0 w 10091632"/>
              <a:gd name="connsiteY6" fmla="*/ 348762 h 6312878"/>
              <a:gd name="connsiteX7" fmla="*/ 348984 w 10091632"/>
              <a:gd name="connsiteY7" fmla="*/ 0 h 6312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091632" h="6312878">
                <a:moveTo>
                  <a:pt x="348984" y="0"/>
                </a:moveTo>
                <a:cubicBezTo>
                  <a:pt x="9742648" y="0"/>
                  <a:pt x="9742648" y="0"/>
                  <a:pt x="9742648" y="0"/>
                </a:cubicBezTo>
                <a:cubicBezTo>
                  <a:pt x="9933811" y="0"/>
                  <a:pt x="10091632" y="157720"/>
                  <a:pt x="10091632" y="348762"/>
                </a:cubicBezTo>
                <a:lnTo>
                  <a:pt x="10091632" y="6312878"/>
                </a:lnTo>
                <a:lnTo>
                  <a:pt x="0" y="6312878"/>
                </a:lnTo>
                <a:lnTo>
                  <a:pt x="0" y="6096526"/>
                </a:lnTo>
                <a:cubicBezTo>
                  <a:pt x="0" y="348762"/>
                  <a:pt x="0" y="348762"/>
                  <a:pt x="0" y="348762"/>
                </a:cubicBezTo>
                <a:cubicBezTo>
                  <a:pt x="0" y="157720"/>
                  <a:pt x="157821" y="0"/>
                  <a:pt x="348984" y="0"/>
                </a:cubicBezTo>
                <a:close/>
              </a:path>
            </a:pathLst>
          </a:custGeom>
          <a:solidFill>
            <a:srgbClr val="33353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fr-FR" dirty="0"/>
          </a:p>
        </p:txBody>
      </p:sp>
      <p:sp>
        <p:nvSpPr>
          <p:cNvPr id="440" name="Freeform 439"/>
          <p:cNvSpPr>
            <a:spLocks/>
          </p:cNvSpPr>
          <p:nvPr userDrawn="1"/>
        </p:nvSpPr>
        <p:spPr bwMode="auto">
          <a:xfrm>
            <a:off x="1060009" y="553688"/>
            <a:ext cx="10074498" cy="6304312"/>
          </a:xfrm>
          <a:custGeom>
            <a:avLst/>
            <a:gdLst>
              <a:gd name="connsiteX0" fmla="*/ 340040 w 10074498"/>
              <a:gd name="connsiteY0" fmla="*/ 0 h 6304312"/>
              <a:gd name="connsiteX1" fmla="*/ 9732236 w 10074498"/>
              <a:gd name="connsiteY1" fmla="*/ 0 h 6304312"/>
              <a:gd name="connsiteX2" fmla="*/ 10074498 w 10074498"/>
              <a:gd name="connsiteY2" fmla="*/ 341881 h 6304312"/>
              <a:gd name="connsiteX3" fmla="*/ 10074498 w 10074498"/>
              <a:gd name="connsiteY3" fmla="*/ 6236397 h 6304312"/>
              <a:gd name="connsiteX4" fmla="*/ 10074498 w 10074498"/>
              <a:gd name="connsiteY4" fmla="*/ 6304312 h 6304312"/>
              <a:gd name="connsiteX5" fmla="*/ 0 w 10074498"/>
              <a:gd name="connsiteY5" fmla="*/ 6304312 h 6304312"/>
              <a:gd name="connsiteX6" fmla="*/ 0 w 10074498"/>
              <a:gd name="connsiteY6" fmla="*/ 6086003 h 6304312"/>
              <a:gd name="connsiteX7" fmla="*/ 0 w 10074498"/>
              <a:gd name="connsiteY7" fmla="*/ 341881 h 6304312"/>
              <a:gd name="connsiteX8" fmla="*/ 340040 w 10074498"/>
              <a:gd name="connsiteY8" fmla="*/ 0 h 6304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074498" h="6304312">
                <a:moveTo>
                  <a:pt x="340040" y="0"/>
                </a:moveTo>
                <a:cubicBezTo>
                  <a:pt x="9732236" y="0"/>
                  <a:pt x="9732236" y="0"/>
                  <a:pt x="9732236" y="0"/>
                </a:cubicBezTo>
                <a:cubicBezTo>
                  <a:pt x="9921147" y="0"/>
                  <a:pt x="10074498" y="153180"/>
                  <a:pt x="10074498" y="341881"/>
                </a:cubicBezTo>
                <a:cubicBezTo>
                  <a:pt x="10074498" y="4093270"/>
                  <a:pt x="10074498" y="5617272"/>
                  <a:pt x="10074498" y="6236397"/>
                </a:cubicBezTo>
                <a:lnTo>
                  <a:pt x="10074498" y="6304312"/>
                </a:lnTo>
                <a:lnTo>
                  <a:pt x="0" y="6304312"/>
                </a:lnTo>
                <a:lnTo>
                  <a:pt x="0" y="6086003"/>
                </a:lnTo>
                <a:cubicBezTo>
                  <a:pt x="0" y="341881"/>
                  <a:pt x="0" y="341881"/>
                  <a:pt x="0" y="341881"/>
                </a:cubicBezTo>
                <a:cubicBezTo>
                  <a:pt x="0" y="153180"/>
                  <a:pt x="153351" y="0"/>
                  <a:pt x="340040" y="0"/>
                </a:cubicBezTo>
                <a:close/>
              </a:path>
            </a:pathLst>
          </a:custGeom>
          <a:solidFill>
            <a:srgbClr val="01010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441" name="Oval 398"/>
          <p:cNvSpPr>
            <a:spLocks noChangeArrowheads="1"/>
          </p:cNvSpPr>
          <p:nvPr userDrawn="1"/>
        </p:nvSpPr>
        <p:spPr bwMode="auto">
          <a:xfrm>
            <a:off x="6060137" y="770713"/>
            <a:ext cx="79956" cy="79956"/>
          </a:xfrm>
          <a:prstGeom prst="ellipse">
            <a:avLst/>
          </a:prstGeom>
          <a:solidFill>
            <a:srgbClr val="19191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42" name="Oval 399"/>
          <p:cNvSpPr>
            <a:spLocks noChangeArrowheads="1"/>
          </p:cNvSpPr>
          <p:nvPr userDrawn="1"/>
        </p:nvSpPr>
        <p:spPr bwMode="auto">
          <a:xfrm>
            <a:off x="6080125" y="790703"/>
            <a:ext cx="39978" cy="39978"/>
          </a:xfrm>
          <a:prstGeom prst="ellipse">
            <a:avLst/>
          </a:prstGeom>
          <a:solidFill>
            <a:srgbClr val="0001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43" name="Oval 400"/>
          <p:cNvSpPr>
            <a:spLocks noChangeArrowheads="1"/>
          </p:cNvSpPr>
          <p:nvPr userDrawn="1"/>
        </p:nvSpPr>
        <p:spPr bwMode="auto">
          <a:xfrm>
            <a:off x="6091547" y="793557"/>
            <a:ext cx="14279" cy="11422"/>
          </a:xfrm>
          <a:prstGeom prst="ellipse">
            <a:avLst/>
          </a:prstGeom>
          <a:solidFill>
            <a:srgbClr val="272A2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44" name="Oval 401"/>
          <p:cNvSpPr>
            <a:spLocks noChangeArrowheads="1"/>
          </p:cNvSpPr>
          <p:nvPr userDrawn="1"/>
        </p:nvSpPr>
        <p:spPr bwMode="auto">
          <a:xfrm>
            <a:off x="6091547" y="813547"/>
            <a:ext cx="14279" cy="14279"/>
          </a:xfrm>
          <a:prstGeom prst="ellipse">
            <a:avLst/>
          </a:prstGeom>
          <a:solidFill>
            <a:srgbClr val="272A2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45" name="Rectangle 402"/>
          <p:cNvSpPr>
            <a:spLocks noChangeArrowheads="1"/>
          </p:cNvSpPr>
          <p:nvPr userDrawn="1"/>
        </p:nvSpPr>
        <p:spPr bwMode="auto">
          <a:xfrm>
            <a:off x="1416958" y="1030572"/>
            <a:ext cx="9357748" cy="58425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1408389" y="1030572"/>
            <a:ext cx="9366317" cy="582742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04BFA6CB-C65D-4E90-9429-6C96488512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79C44F-DB87-47B9-975C-3AD181DD0144}" type="datetime1">
              <a:rPr lang="fr-FR" altLang="zh-TW" smtClean="0"/>
              <a:t>25/06/2019</a:t>
            </a:fld>
            <a:endParaRPr lang="fr-FR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4EF6C3DF-6884-4B5D-948B-1AAD3FFF9A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FBCF0071-8C72-4C48-A571-6079DEBA95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87547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and text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4" name="Group 1353"/>
          <p:cNvGrpSpPr/>
          <p:nvPr userDrawn="1"/>
        </p:nvGrpSpPr>
        <p:grpSpPr>
          <a:xfrm>
            <a:off x="4084563" y="1277256"/>
            <a:ext cx="7831781" cy="4652735"/>
            <a:chOff x="4527554" y="1398588"/>
            <a:chExt cx="7137394" cy="4240211"/>
          </a:xfrm>
        </p:grpSpPr>
        <p:grpSp>
          <p:nvGrpSpPr>
            <p:cNvPr id="1353" name="Group 1352"/>
            <p:cNvGrpSpPr/>
            <p:nvPr userDrawn="1"/>
          </p:nvGrpSpPr>
          <p:grpSpPr>
            <a:xfrm>
              <a:off x="4527554" y="1398588"/>
              <a:ext cx="7137394" cy="4240211"/>
              <a:chOff x="4527471" y="1398593"/>
              <a:chExt cx="7137264" cy="4240229"/>
            </a:xfrm>
            <a:effectLst/>
          </p:grpSpPr>
          <p:sp>
            <p:nvSpPr>
              <p:cNvPr id="181" name="AutoShape 380"/>
              <p:cNvSpPr>
                <a:spLocks noChangeAspect="1" noChangeArrowheads="1" noTextEdit="1"/>
              </p:cNvSpPr>
              <p:nvPr userDrawn="1"/>
            </p:nvSpPr>
            <p:spPr bwMode="auto">
              <a:xfrm>
                <a:off x="4640179" y="1398593"/>
                <a:ext cx="6913436" cy="398146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2" name="Freeform 382"/>
              <p:cNvSpPr>
                <a:spLocks/>
              </p:cNvSpPr>
              <p:nvPr userDrawn="1"/>
            </p:nvSpPr>
            <p:spPr bwMode="auto">
              <a:xfrm>
                <a:off x="5281517" y="1400181"/>
                <a:ext cx="5648222" cy="3940191"/>
              </a:xfrm>
              <a:custGeom>
                <a:avLst/>
                <a:gdLst>
                  <a:gd name="T0" fmla="*/ 4398 w 4571"/>
                  <a:gd name="T1" fmla="*/ 3192 h 3192"/>
                  <a:gd name="T2" fmla="*/ 172 w 4571"/>
                  <a:gd name="T3" fmla="*/ 3192 h 3192"/>
                  <a:gd name="T4" fmla="*/ 0 w 4571"/>
                  <a:gd name="T5" fmla="*/ 3019 h 3192"/>
                  <a:gd name="T6" fmla="*/ 0 w 4571"/>
                  <a:gd name="T7" fmla="*/ 173 h 3192"/>
                  <a:gd name="T8" fmla="*/ 172 w 4571"/>
                  <a:gd name="T9" fmla="*/ 0 h 3192"/>
                  <a:gd name="T10" fmla="*/ 4398 w 4571"/>
                  <a:gd name="T11" fmla="*/ 0 h 3192"/>
                  <a:gd name="T12" fmla="*/ 4571 w 4571"/>
                  <a:gd name="T13" fmla="*/ 173 h 3192"/>
                  <a:gd name="T14" fmla="*/ 4571 w 4571"/>
                  <a:gd name="T15" fmla="*/ 3019 h 3192"/>
                  <a:gd name="T16" fmla="*/ 4398 w 4571"/>
                  <a:gd name="T17" fmla="*/ 3192 h 3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571" h="3192">
                    <a:moveTo>
                      <a:pt x="4398" y="3192"/>
                    </a:moveTo>
                    <a:cubicBezTo>
                      <a:pt x="172" y="3192"/>
                      <a:pt x="172" y="3192"/>
                      <a:pt x="172" y="3192"/>
                    </a:cubicBezTo>
                    <a:cubicBezTo>
                      <a:pt x="77" y="3192"/>
                      <a:pt x="0" y="3115"/>
                      <a:pt x="0" y="3019"/>
                    </a:cubicBezTo>
                    <a:cubicBezTo>
                      <a:pt x="0" y="173"/>
                      <a:pt x="0" y="173"/>
                      <a:pt x="0" y="173"/>
                    </a:cubicBezTo>
                    <a:cubicBezTo>
                      <a:pt x="0" y="78"/>
                      <a:pt x="77" y="0"/>
                      <a:pt x="172" y="0"/>
                    </a:cubicBezTo>
                    <a:cubicBezTo>
                      <a:pt x="4398" y="0"/>
                      <a:pt x="4398" y="0"/>
                      <a:pt x="4398" y="0"/>
                    </a:cubicBezTo>
                    <a:cubicBezTo>
                      <a:pt x="4493" y="0"/>
                      <a:pt x="4571" y="78"/>
                      <a:pt x="4571" y="173"/>
                    </a:cubicBezTo>
                    <a:cubicBezTo>
                      <a:pt x="4571" y="3019"/>
                      <a:pt x="4571" y="3019"/>
                      <a:pt x="4571" y="3019"/>
                    </a:cubicBezTo>
                    <a:cubicBezTo>
                      <a:pt x="4571" y="3115"/>
                      <a:pt x="4493" y="3192"/>
                      <a:pt x="4398" y="3192"/>
                    </a:cubicBezTo>
                    <a:close/>
                  </a:path>
                </a:pathLst>
              </a:custGeom>
              <a:solidFill>
                <a:srgbClr val="DAC1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3" name="Freeform 383"/>
              <p:cNvSpPr>
                <a:spLocks/>
              </p:cNvSpPr>
              <p:nvPr userDrawn="1"/>
            </p:nvSpPr>
            <p:spPr bwMode="auto">
              <a:xfrm>
                <a:off x="5300567" y="1419231"/>
                <a:ext cx="5610123" cy="3903680"/>
              </a:xfrm>
              <a:custGeom>
                <a:avLst/>
                <a:gdLst>
                  <a:gd name="T0" fmla="*/ 4540 w 4540"/>
                  <a:gd name="T1" fmla="*/ 3003 h 3161"/>
                  <a:gd name="T2" fmla="*/ 4383 w 4540"/>
                  <a:gd name="T3" fmla="*/ 3161 h 3161"/>
                  <a:gd name="T4" fmla="*/ 157 w 4540"/>
                  <a:gd name="T5" fmla="*/ 3161 h 3161"/>
                  <a:gd name="T6" fmla="*/ 0 w 4540"/>
                  <a:gd name="T7" fmla="*/ 3003 h 3161"/>
                  <a:gd name="T8" fmla="*/ 0 w 4540"/>
                  <a:gd name="T9" fmla="*/ 157 h 3161"/>
                  <a:gd name="T10" fmla="*/ 157 w 4540"/>
                  <a:gd name="T11" fmla="*/ 0 h 3161"/>
                  <a:gd name="T12" fmla="*/ 4383 w 4540"/>
                  <a:gd name="T13" fmla="*/ 0 h 3161"/>
                  <a:gd name="T14" fmla="*/ 4540 w 4540"/>
                  <a:gd name="T15" fmla="*/ 157 h 3161"/>
                  <a:gd name="T16" fmla="*/ 4540 w 4540"/>
                  <a:gd name="T17" fmla="*/ 3003 h 3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540" h="3161">
                    <a:moveTo>
                      <a:pt x="4540" y="3003"/>
                    </a:moveTo>
                    <a:cubicBezTo>
                      <a:pt x="4540" y="3090"/>
                      <a:pt x="4469" y="3161"/>
                      <a:pt x="4383" y="3161"/>
                    </a:cubicBezTo>
                    <a:cubicBezTo>
                      <a:pt x="157" y="3161"/>
                      <a:pt x="157" y="3161"/>
                      <a:pt x="157" y="3161"/>
                    </a:cubicBezTo>
                    <a:cubicBezTo>
                      <a:pt x="71" y="3161"/>
                      <a:pt x="0" y="3090"/>
                      <a:pt x="0" y="3003"/>
                    </a:cubicBezTo>
                    <a:cubicBezTo>
                      <a:pt x="0" y="157"/>
                      <a:pt x="0" y="157"/>
                      <a:pt x="0" y="157"/>
                    </a:cubicBezTo>
                    <a:cubicBezTo>
                      <a:pt x="0" y="71"/>
                      <a:pt x="71" y="0"/>
                      <a:pt x="157" y="0"/>
                    </a:cubicBezTo>
                    <a:cubicBezTo>
                      <a:pt x="4383" y="0"/>
                      <a:pt x="4383" y="0"/>
                      <a:pt x="4383" y="0"/>
                    </a:cubicBezTo>
                    <a:cubicBezTo>
                      <a:pt x="4469" y="0"/>
                      <a:pt x="4540" y="71"/>
                      <a:pt x="4540" y="157"/>
                    </a:cubicBezTo>
                    <a:lnTo>
                      <a:pt x="4540" y="3003"/>
                    </a:lnTo>
                    <a:close/>
                  </a:path>
                </a:pathLst>
              </a:custGeom>
              <a:solidFill>
                <a:srgbClr val="3335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/>
              </a:p>
            </p:txBody>
          </p:sp>
          <p:sp>
            <p:nvSpPr>
              <p:cNvPr id="184" name="Freeform 384"/>
              <p:cNvSpPr>
                <a:spLocks/>
              </p:cNvSpPr>
              <p:nvPr userDrawn="1"/>
            </p:nvSpPr>
            <p:spPr bwMode="auto">
              <a:xfrm>
                <a:off x="5305329" y="1423994"/>
                <a:ext cx="5600597" cy="3892566"/>
              </a:xfrm>
              <a:custGeom>
                <a:avLst/>
                <a:gdLst>
                  <a:gd name="T0" fmla="*/ 4379 w 4533"/>
                  <a:gd name="T1" fmla="*/ 3154 h 3154"/>
                  <a:gd name="T2" fmla="*/ 153 w 4533"/>
                  <a:gd name="T3" fmla="*/ 3154 h 3154"/>
                  <a:gd name="T4" fmla="*/ 0 w 4533"/>
                  <a:gd name="T5" fmla="*/ 3000 h 3154"/>
                  <a:gd name="T6" fmla="*/ 0 w 4533"/>
                  <a:gd name="T7" fmla="*/ 154 h 3154"/>
                  <a:gd name="T8" fmla="*/ 153 w 4533"/>
                  <a:gd name="T9" fmla="*/ 0 h 3154"/>
                  <a:gd name="T10" fmla="*/ 4379 w 4533"/>
                  <a:gd name="T11" fmla="*/ 0 h 3154"/>
                  <a:gd name="T12" fmla="*/ 4533 w 4533"/>
                  <a:gd name="T13" fmla="*/ 154 h 3154"/>
                  <a:gd name="T14" fmla="*/ 4533 w 4533"/>
                  <a:gd name="T15" fmla="*/ 3000 h 3154"/>
                  <a:gd name="T16" fmla="*/ 4379 w 4533"/>
                  <a:gd name="T17" fmla="*/ 3154 h 3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533" h="3154">
                    <a:moveTo>
                      <a:pt x="4379" y="3154"/>
                    </a:moveTo>
                    <a:cubicBezTo>
                      <a:pt x="153" y="3154"/>
                      <a:pt x="153" y="3154"/>
                      <a:pt x="153" y="3154"/>
                    </a:cubicBezTo>
                    <a:cubicBezTo>
                      <a:pt x="69" y="3154"/>
                      <a:pt x="0" y="3085"/>
                      <a:pt x="0" y="3000"/>
                    </a:cubicBezTo>
                    <a:cubicBezTo>
                      <a:pt x="0" y="154"/>
                      <a:pt x="0" y="154"/>
                      <a:pt x="0" y="154"/>
                    </a:cubicBezTo>
                    <a:cubicBezTo>
                      <a:pt x="0" y="69"/>
                      <a:pt x="69" y="0"/>
                      <a:pt x="153" y="0"/>
                    </a:cubicBezTo>
                    <a:cubicBezTo>
                      <a:pt x="4379" y="0"/>
                      <a:pt x="4379" y="0"/>
                      <a:pt x="4379" y="0"/>
                    </a:cubicBezTo>
                    <a:cubicBezTo>
                      <a:pt x="4464" y="0"/>
                      <a:pt x="4533" y="69"/>
                      <a:pt x="4533" y="154"/>
                    </a:cubicBezTo>
                    <a:cubicBezTo>
                      <a:pt x="4533" y="3000"/>
                      <a:pt x="4533" y="3000"/>
                      <a:pt x="4533" y="3000"/>
                    </a:cubicBezTo>
                    <a:cubicBezTo>
                      <a:pt x="4533" y="3085"/>
                      <a:pt x="4464" y="3154"/>
                      <a:pt x="4379" y="3154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5" name="Freeform 385"/>
              <p:cNvSpPr>
                <a:spLocks/>
              </p:cNvSpPr>
              <p:nvPr userDrawn="1"/>
            </p:nvSpPr>
            <p:spPr bwMode="auto">
              <a:xfrm>
                <a:off x="5305329" y="5089547"/>
                <a:ext cx="5600597" cy="227014"/>
              </a:xfrm>
              <a:custGeom>
                <a:avLst/>
                <a:gdLst>
                  <a:gd name="T0" fmla="*/ 0 w 4533"/>
                  <a:gd name="T1" fmla="*/ 0 h 184"/>
                  <a:gd name="T2" fmla="*/ 0 w 4533"/>
                  <a:gd name="T3" fmla="*/ 30 h 184"/>
                  <a:gd name="T4" fmla="*/ 153 w 4533"/>
                  <a:gd name="T5" fmla="*/ 184 h 184"/>
                  <a:gd name="T6" fmla="*/ 4379 w 4533"/>
                  <a:gd name="T7" fmla="*/ 184 h 184"/>
                  <a:gd name="T8" fmla="*/ 4533 w 4533"/>
                  <a:gd name="T9" fmla="*/ 30 h 184"/>
                  <a:gd name="T10" fmla="*/ 4533 w 4533"/>
                  <a:gd name="T11" fmla="*/ 0 h 184"/>
                  <a:gd name="T12" fmla="*/ 0 w 4533"/>
                  <a:gd name="T13" fmla="*/ 0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533" h="184">
                    <a:moveTo>
                      <a:pt x="0" y="0"/>
                    </a:moveTo>
                    <a:cubicBezTo>
                      <a:pt x="0" y="30"/>
                      <a:pt x="0" y="30"/>
                      <a:pt x="0" y="30"/>
                    </a:cubicBezTo>
                    <a:cubicBezTo>
                      <a:pt x="0" y="115"/>
                      <a:pt x="69" y="184"/>
                      <a:pt x="153" y="184"/>
                    </a:cubicBezTo>
                    <a:cubicBezTo>
                      <a:pt x="4379" y="184"/>
                      <a:pt x="4379" y="184"/>
                      <a:pt x="4379" y="184"/>
                    </a:cubicBezTo>
                    <a:cubicBezTo>
                      <a:pt x="4464" y="184"/>
                      <a:pt x="4533" y="115"/>
                      <a:pt x="4533" y="30"/>
                    </a:cubicBezTo>
                    <a:cubicBezTo>
                      <a:pt x="4533" y="0"/>
                      <a:pt x="4533" y="0"/>
                      <a:pt x="4533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222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pic>
            <p:nvPicPr>
              <p:cNvPr id="429" name="Picture 428"/>
              <p:cNvPicPr>
                <a:picLocks noChangeAspect="1" noChangeArrowheads="1"/>
              </p:cNvPicPr>
              <p:nvPr userDrawn="1"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1607" r="-1630" b="-250766"/>
              <a:stretch>
                <a:fillRect/>
              </a:stretch>
            </p:blipFill>
            <p:spPr bwMode="auto">
              <a:xfrm>
                <a:off x="4527471" y="5276873"/>
                <a:ext cx="7137264" cy="361949"/>
              </a:xfrm>
              <a:custGeom>
                <a:avLst/>
                <a:gdLst>
                  <a:gd name="connsiteX0" fmla="*/ 111121 w 7137394"/>
                  <a:gd name="connsiteY0" fmla="*/ 16107 h 361948"/>
                  <a:gd name="connsiteX1" fmla="*/ 111121 w 7137394"/>
                  <a:gd name="connsiteY1" fmla="*/ 103188 h 361948"/>
                  <a:gd name="connsiteX2" fmla="*/ 732671 w 7137394"/>
                  <a:gd name="connsiteY2" fmla="*/ 103188 h 361948"/>
                  <a:gd name="connsiteX3" fmla="*/ 735009 w 7137394"/>
                  <a:gd name="connsiteY3" fmla="*/ 357186 h 361948"/>
                  <a:gd name="connsiteX4" fmla="*/ 0 w 7137394"/>
                  <a:gd name="connsiteY4" fmla="*/ 357186 h 361948"/>
                  <a:gd name="connsiteX5" fmla="*/ 7024684 w 7137394"/>
                  <a:gd name="connsiteY5" fmla="*/ 15992 h 361948"/>
                  <a:gd name="connsiteX6" fmla="*/ 7137394 w 7137394"/>
                  <a:gd name="connsiteY6" fmla="*/ 361948 h 361948"/>
                  <a:gd name="connsiteX7" fmla="*/ 6402385 w 7137394"/>
                  <a:gd name="connsiteY7" fmla="*/ 361948 h 361948"/>
                  <a:gd name="connsiteX8" fmla="*/ 6402385 w 7137394"/>
                  <a:gd name="connsiteY8" fmla="*/ 103188 h 361948"/>
                  <a:gd name="connsiteX9" fmla="*/ 7024684 w 7137394"/>
                  <a:gd name="connsiteY9" fmla="*/ 103188 h 361948"/>
                  <a:gd name="connsiteX10" fmla="*/ 111121 w 7137394"/>
                  <a:gd name="connsiteY10" fmla="*/ 0 h 361948"/>
                  <a:gd name="connsiteX11" fmla="*/ 7024684 w 7137394"/>
                  <a:gd name="connsiteY11" fmla="*/ 0 h 361948"/>
                  <a:gd name="connsiteX12" fmla="*/ 7024684 w 7137394"/>
                  <a:gd name="connsiteY12" fmla="*/ 15992 h 361948"/>
                  <a:gd name="connsiteX13" fmla="*/ 7023094 w 7137394"/>
                  <a:gd name="connsiteY13" fmla="*/ 11111 h 361948"/>
                  <a:gd name="connsiteX14" fmla="*/ 6402385 w 7137394"/>
                  <a:gd name="connsiteY14" fmla="*/ 93661 h 361948"/>
                  <a:gd name="connsiteX15" fmla="*/ 6402385 w 7137394"/>
                  <a:gd name="connsiteY15" fmla="*/ 103188 h 361948"/>
                  <a:gd name="connsiteX16" fmla="*/ 732671 w 7137394"/>
                  <a:gd name="connsiteY16" fmla="*/ 103188 h 361948"/>
                  <a:gd name="connsiteX17" fmla="*/ 732627 w 7137394"/>
                  <a:gd name="connsiteY17" fmla="*/ 98424 h 361948"/>
                  <a:gd name="connsiteX18" fmla="*/ 114300 w 7137394"/>
                  <a:gd name="connsiteY18" fmla="*/ 6349 h 361948"/>
                  <a:gd name="connsiteX19" fmla="*/ 111121 w 7137394"/>
                  <a:gd name="connsiteY19" fmla="*/ 16107 h 3619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7137394" h="361948">
                    <a:moveTo>
                      <a:pt x="111121" y="16107"/>
                    </a:moveTo>
                    <a:lnTo>
                      <a:pt x="111121" y="103188"/>
                    </a:lnTo>
                    <a:lnTo>
                      <a:pt x="732671" y="103188"/>
                    </a:lnTo>
                    <a:lnTo>
                      <a:pt x="735009" y="357186"/>
                    </a:lnTo>
                    <a:lnTo>
                      <a:pt x="0" y="357186"/>
                    </a:lnTo>
                    <a:close/>
                    <a:moveTo>
                      <a:pt x="7024684" y="15992"/>
                    </a:moveTo>
                    <a:lnTo>
                      <a:pt x="7137394" y="361948"/>
                    </a:lnTo>
                    <a:lnTo>
                      <a:pt x="6402385" y="361948"/>
                    </a:lnTo>
                    <a:lnTo>
                      <a:pt x="6402385" y="103188"/>
                    </a:lnTo>
                    <a:lnTo>
                      <a:pt x="7024684" y="103188"/>
                    </a:lnTo>
                    <a:close/>
                    <a:moveTo>
                      <a:pt x="111121" y="0"/>
                    </a:moveTo>
                    <a:lnTo>
                      <a:pt x="7024684" y="0"/>
                    </a:lnTo>
                    <a:lnTo>
                      <a:pt x="7024684" y="15992"/>
                    </a:lnTo>
                    <a:lnTo>
                      <a:pt x="7023094" y="11111"/>
                    </a:lnTo>
                    <a:cubicBezTo>
                      <a:pt x="6653208" y="88369"/>
                      <a:pt x="6607171" y="67203"/>
                      <a:pt x="6402385" y="93661"/>
                    </a:cubicBezTo>
                    <a:lnTo>
                      <a:pt x="6402385" y="103188"/>
                    </a:lnTo>
                    <a:lnTo>
                      <a:pt x="732671" y="103188"/>
                    </a:lnTo>
                    <a:lnTo>
                      <a:pt x="732627" y="98424"/>
                    </a:lnTo>
                    <a:cubicBezTo>
                      <a:pt x="527841" y="71966"/>
                      <a:pt x="484186" y="83607"/>
                      <a:pt x="114300" y="6349"/>
                    </a:cubicBezTo>
                    <a:lnTo>
                      <a:pt x="111121" y="16107"/>
                    </a:lnTo>
                    <a:close/>
                  </a:path>
                </a:pathLst>
              </a:custGeom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411" name="Picture 387"/>
              <p:cNvPicPr>
                <a:picLocks noChangeAspect="1" noChangeArrowheads="1"/>
              </p:cNvPicPr>
              <p:nvPr userDrawn="1"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38591" y="5238773"/>
                <a:ext cx="6913437" cy="492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86" name="Oval 388"/>
              <p:cNvSpPr>
                <a:spLocks noChangeArrowheads="1"/>
              </p:cNvSpPr>
              <p:nvPr userDrawn="1"/>
            </p:nvSpPr>
            <p:spPr bwMode="auto">
              <a:xfrm>
                <a:off x="5284693" y="5338785"/>
                <a:ext cx="57149" cy="11113"/>
              </a:xfrm>
              <a:prstGeom prst="ellipse">
                <a:avLst/>
              </a:prstGeom>
              <a:solidFill>
                <a:srgbClr val="6354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7" name="Oval 389"/>
              <p:cNvSpPr>
                <a:spLocks noChangeArrowheads="1"/>
              </p:cNvSpPr>
              <p:nvPr userDrawn="1"/>
            </p:nvSpPr>
            <p:spPr bwMode="auto">
              <a:xfrm>
                <a:off x="5298979" y="5341960"/>
                <a:ext cx="28575" cy="6350"/>
              </a:xfrm>
              <a:prstGeom prst="ellipse">
                <a:avLst/>
              </a:prstGeom>
              <a:solidFill>
                <a:srgbClr val="4636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8" name="Oval 390"/>
              <p:cNvSpPr>
                <a:spLocks noChangeArrowheads="1"/>
              </p:cNvSpPr>
              <p:nvPr userDrawn="1"/>
            </p:nvSpPr>
            <p:spPr bwMode="auto">
              <a:xfrm>
                <a:off x="7224582" y="5338785"/>
                <a:ext cx="58737" cy="11113"/>
              </a:xfrm>
              <a:prstGeom prst="ellipse">
                <a:avLst/>
              </a:prstGeom>
              <a:solidFill>
                <a:srgbClr val="6354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9" name="Oval 391"/>
              <p:cNvSpPr>
                <a:spLocks noChangeArrowheads="1"/>
              </p:cNvSpPr>
              <p:nvPr userDrawn="1"/>
            </p:nvSpPr>
            <p:spPr bwMode="auto">
              <a:xfrm>
                <a:off x="7238869" y="5341960"/>
                <a:ext cx="30162" cy="6350"/>
              </a:xfrm>
              <a:prstGeom prst="ellipse">
                <a:avLst/>
              </a:prstGeom>
              <a:solidFill>
                <a:srgbClr val="4636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90" name="Oval 392"/>
              <p:cNvSpPr>
                <a:spLocks noChangeArrowheads="1"/>
              </p:cNvSpPr>
              <p:nvPr userDrawn="1"/>
            </p:nvSpPr>
            <p:spPr bwMode="auto">
              <a:xfrm>
                <a:off x="8920001" y="5338785"/>
                <a:ext cx="60324" cy="11113"/>
              </a:xfrm>
              <a:prstGeom prst="ellipse">
                <a:avLst/>
              </a:prstGeom>
              <a:solidFill>
                <a:srgbClr val="6354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91" name="Oval 393"/>
              <p:cNvSpPr>
                <a:spLocks noChangeArrowheads="1"/>
              </p:cNvSpPr>
              <p:nvPr userDrawn="1"/>
            </p:nvSpPr>
            <p:spPr bwMode="auto">
              <a:xfrm>
                <a:off x="8935876" y="5341960"/>
                <a:ext cx="28575" cy="6350"/>
              </a:xfrm>
              <a:prstGeom prst="ellipse">
                <a:avLst/>
              </a:prstGeom>
              <a:solidFill>
                <a:srgbClr val="4636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44" name="Oval 394"/>
              <p:cNvSpPr>
                <a:spLocks noChangeArrowheads="1"/>
              </p:cNvSpPr>
              <p:nvPr userDrawn="1"/>
            </p:nvSpPr>
            <p:spPr bwMode="auto">
              <a:xfrm>
                <a:off x="10850366" y="5338785"/>
                <a:ext cx="58737" cy="11113"/>
              </a:xfrm>
              <a:prstGeom prst="ellipse">
                <a:avLst/>
              </a:prstGeom>
              <a:solidFill>
                <a:srgbClr val="6354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45" name="Oval 395"/>
              <p:cNvSpPr>
                <a:spLocks noChangeArrowheads="1"/>
              </p:cNvSpPr>
              <p:nvPr userDrawn="1"/>
            </p:nvSpPr>
            <p:spPr bwMode="auto">
              <a:xfrm>
                <a:off x="10864653" y="5341960"/>
                <a:ext cx="28575" cy="6350"/>
              </a:xfrm>
              <a:prstGeom prst="ellipse">
                <a:avLst/>
              </a:prstGeom>
              <a:solidFill>
                <a:srgbClr val="4636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46" name="Freeform 396"/>
              <p:cNvSpPr>
                <a:spLocks/>
              </p:cNvSpPr>
              <p:nvPr userDrawn="1"/>
            </p:nvSpPr>
            <p:spPr bwMode="auto">
              <a:xfrm>
                <a:off x="4716378" y="5299098"/>
                <a:ext cx="6761040" cy="1588"/>
              </a:xfrm>
              <a:custGeom>
                <a:avLst/>
                <a:gdLst>
                  <a:gd name="T0" fmla="*/ 5467 w 5472"/>
                  <a:gd name="T1" fmla="*/ 1 h 1"/>
                  <a:gd name="T2" fmla="*/ 5472 w 5472"/>
                  <a:gd name="T3" fmla="*/ 0 h 1"/>
                  <a:gd name="T4" fmla="*/ 0 w 5472"/>
                  <a:gd name="T5" fmla="*/ 0 h 1"/>
                  <a:gd name="T6" fmla="*/ 5 w 5472"/>
                  <a:gd name="T7" fmla="*/ 1 h 1"/>
                  <a:gd name="T8" fmla="*/ 5467 w 5472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72" h="1">
                    <a:moveTo>
                      <a:pt x="5467" y="1"/>
                    </a:moveTo>
                    <a:cubicBezTo>
                      <a:pt x="5469" y="1"/>
                      <a:pt x="5471" y="0"/>
                      <a:pt x="547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" y="0"/>
                      <a:pt x="3" y="1"/>
                      <a:pt x="5" y="1"/>
                    </a:cubicBezTo>
                    <a:lnTo>
                      <a:pt x="5467" y="1"/>
                    </a:lnTo>
                    <a:close/>
                  </a:path>
                </a:pathLst>
              </a:custGeom>
              <a:solidFill>
                <a:srgbClr val="9A877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pic>
            <p:nvPicPr>
              <p:cNvPr id="1421" name="Picture 397"/>
              <p:cNvPicPr>
                <a:picLocks noChangeAspect="1" noChangeArrowheads="1"/>
              </p:cNvPicPr>
              <p:nvPr userDrawn="1"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30953" y="5240359"/>
                <a:ext cx="1331888" cy="635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347" name="Oval 398"/>
              <p:cNvSpPr>
                <a:spLocks noChangeArrowheads="1"/>
              </p:cNvSpPr>
              <p:nvPr userDrawn="1"/>
            </p:nvSpPr>
            <p:spPr bwMode="auto">
              <a:xfrm>
                <a:off x="8085011" y="1544645"/>
                <a:ext cx="44449" cy="44450"/>
              </a:xfrm>
              <a:prstGeom prst="ellipse">
                <a:avLst/>
              </a:prstGeom>
              <a:solidFill>
                <a:srgbClr val="1919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48" name="Oval 399"/>
              <p:cNvSpPr>
                <a:spLocks noChangeArrowheads="1"/>
              </p:cNvSpPr>
              <p:nvPr userDrawn="1"/>
            </p:nvSpPr>
            <p:spPr bwMode="auto">
              <a:xfrm>
                <a:off x="8096077" y="1555741"/>
                <a:ext cx="22224" cy="22225"/>
              </a:xfrm>
              <a:prstGeom prst="ellipse">
                <a:avLst/>
              </a:prstGeom>
              <a:solidFill>
                <a:srgbClr val="0001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49" name="Oval 400"/>
              <p:cNvSpPr>
                <a:spLocks noChangeArrowheads="1"/>
              </p:cNvSpPr>
              <p:nvPr userDrawn="1"/>
            </p:nvSpPr>
            <p:spPr bwMode="auto">
              <a:xfrm>
                <a:off x="8102496" y="1557318"/>
                <a:ext cx="7938" cy="6350"/>
              </a:xfrm>
              <a:prstGeom prst="ellipse">
                <a:avLst/>
              </a:prstGeom>
              <a:solidFill>
                <a:srgbClr val="272A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50" name="Oval 401"/>
              <p:cNvSpPr>
                <a:spLocks noChangeArrowheads="1"/>
              </p:cNvSpPr>
              <p:nvPr userDrawn="1"/>
            </p:nvSpPr>
            <p:spPr bwMode="auto">
              <a:xfrm>
                <a:off x="8102601" y="1568451"/>
                <a:ext cx="7938" cy="7938"/>
              </a:xfrm>
              <a:prstGeom prst="ellipse">
                <a:avLst/>
              </a:prstGeom>
              <a:solidFill>
                <a:srgbClr val="272A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</p:grpSp>
        <p:sp>
          <p:nvSpPr>
            <p:cNvPr id="1351" name="Rectangle 402"/>
            <p:cNvSpPr>
              <a:spLocks noChangeArrowheads="1"/>
            </p:cNvSpPr>
            <p:nvPr userDrawn="1"/>
          </p:nvSpPr>
          <p:spPr bwMode="auto">
            <a:xfrm>
              <a:off x="5503864" y="1689101"/>
              <a:ext cx="5202238" cy="32480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26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5150629" y="1596033"/>
            <a:ext cx="5713584" cy="35640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27" name="Date Placeholder 3">
            <a:extLst>
              <a:ext uri="{FF2B5EF4-FFF2-40B4-BE49-F238E27FC236}">
                <a16:creationId xmlns:a16="http://schemas.microsoft.com/office/drawing/2014/main" id="{397C81B4-7E4E-4BE4-A102-E12DBA2BF5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C8F73A-9A53-44D5-87A0-EF89FB35B76E}" type="datetime1">
              <a:rPr lang="fr-FR" altLang="zh-TW" smtClean="0"/>
              <a:t>25/06/2019</a:t>
            </a:fld>
            <a:endParaRPr lang="fr-FR"/>
          </a:p>
        </p:txBody>
      </p:sp>
      <p:sp>
        <p:nvSpPr>
          <p:cNvPr id="28" name="Footer Placeholder 4">
            <a:extLst>
              <a:ext uri="{FF2B5EF4-FFF2-40B4-BE49-F238E27FC236}">
                <a16:creationId xmlns:a16="http://schemas.microsoft.com/office/drawing/2014/main" id="{E8401A73-EDF7-475F-8B26-27FE295528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29" name="Slide Number Placeholder 5">
            <a:extLst>
              <a:ext uri="{FF2B5EF4-FFF2-40B4-BE49-F238E27FC236}">
                <a16:creationId xmlns:a16="http://schemas.microsoft.com/office/drawing/2014/main" id="{439ACE44-BB68-49DE-B8DC-AE45C02C2C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35759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t - Vertical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roup 56"/>
          <p:cNvGrpSpPr/>
          <p:nvPr userDrawn="1"/>
        </p:nvGrpSpPr>
        <p:grpSpPr>
          <a:xfrm>
            <a:off x="6543324" y="587692"/>
            <a:ext cx="3849726" cy="5682616"/>
            <a:chOff x="1063625" y="116201"/>
            <a:chExt cx="2790825" cy="4119563"/>
          </a:xfrm>
        </p:grpSpPr>
        <p:sp>
          <p:nvSpPr>
            <p:cNvPr id="136" name="Freeform 135"/>
            <p:cNvSpPr>
              <a:spLocks/>
            </p:cNvSpPr>
            <p:nvPr/>
          </p:nvSpPr>
          <p:spPr bwMode="auto">
            <a:xfrm>
              <a:off x="1063625" y="116201"/>
              <a:ext cx="2790825" cy="4119563"/>
            </a:xfrm>
            <a:custGeom>
              <a:avLst/>
              <a:gdLst>
                <a:gd name="T0" fmla="*/ 175 w 175"/>
                <a:gd name="T1" fmla="*/ 13 h 260"/>
                <a:gd name="T2" fmla="*/ 163 w 175"/>
                <a:gd name="T3" fmla="*/ 0 h 260"/>
                <a:gd name="T4" fmla="*/ 13 w 175"/>
                <a:gd name="T5" fmla="*/ 0 h 260"/>
                <a:gd name="T6" fmla="*/ 0 w 175"/>
                <a:gd name="T7" fmla="*/ 13 h 260"/>
                <a:gd name="T8" fmla="*/ 0 w 175"/>
                <a:gd name="T9" fmla="*/ 248 h 260"/>
                <a:gd name="T10" fmla="*/ 13 w 175"/>
                <a:gd name="T11" fmla="*/ 260 h 260"/>
                <a:gd name="T12" fmla="*/ 163 w 175"/>
                <a:gd name="T13" fmla="*/ 260 h 260"/>
                <a:gd name="T14" fmla="*/ 175 w 175"/>
                <a:gd name="T15" fmla="*/ 248 h 260"/>
                <a:gd name="T16" fmla="*/ 175 w 175"/>
                <a:gd name="T17" fmla="*/ 13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5" h="260">
                  <a:moveTo>
                    <a:pt x="175" y="13"/>
                  </a:moveTo>
                  <a:cubicBezTo>
                    <a:pt x="175" y="6"/>
                    <a:pt x="170" y="0"/>
                    <a:pt x="16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248"/>
                    <a:pt x="0" y="248"/>
                    <a:pt x="0" y="248"/>
                  </a:cubicBezTo>
                  <a:cubicBezTo>
                    <a:pt x="0" y="255"/>
                    <a:pt x="6" y="260"/>
                    <a:pt x="13" y="260"/>
                  </a:cubicBezTo>
                  <a:cubicBezTo>
                    <a:pt x="163" y="260"/>
                    <a:pt x="163" y="260"/>
                    <a:pt x="163" y="260"/>
                  </a:cubicBezTo>
                  <a:cubicBezTo>
                    <a:pt x="170" y="260"/>
                    <a:pt x="175" y="255"/>
                    <a:pt x="175" y="248"/>
                  </a:cubicBezTo>
                  <a:lnTo>
                    <a:pt x="175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7" name="Freeform 136"/>
            <p:cNvSpPr>
              <a:spLocks/>
            </p:cNvSpPr>
            <p:nvPr/>
          </p:nvSpPr>
          <p:spPr bwMode="auto">
            <a:xfrm>
              <a:off x="1063625" y="116201"/>
              <a:ext cx="2790825" cy="4119563"/>
            </a:xfrm>
            <a:custGeom>
              <a:avLst/>
              <a:gdLst>
                <a:gd name="T0" fmla="*/ 175 w 175"/>
                <a:gd name="T1" fmla="*/ 13 h 260"/>
                <a:gd name="T2" fmla="*/ 163 w 175"/>
                <a:gd name="T3" fmla="*/ 0 h 260"/>
                <a:gd name="T4" fmla="*/ 13 w 175"/>
                <a:gd name="T5" fmla="*/ 0 h 260"/>
                <a:gd name="T6" fmla="*/ 0 w 175"/>
                <a:gd name="T7" fmla="*/ 13 h 260"/>
                <a:gd name="T8" fmla="*/ 0 w 175"/>
                <a:gd name="T9" fmla="*/ 248 h 260"/>
                <a:gd name="T10" fmla="*/ 13 w 175"/>
                <a:gd name="T11" fmla="*/ 260 h 260"/>
                <a:gd name="T12" fmla="*/ 163 w 175"/>
                <a:gd name="T13" fmla="*/ 260 h 260"/>
                <a:gd name="T14" fmla="*/ 175 w 175"/>
                <a:gd name="T15" fmla="*/ 248 h 260"/>
                <a:gd name="T16" fmla="*/ 175 w 175"/>
                <a:gd name="T17" fmla="*/ 13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5" h="260">
                  <a:moveTo>
                    <a:pt x="175" y="13"/>
                  </a:moveTo>
                  <a:cubicBezTo>
                    <a:pt x="175" y="6"/>
                    <a:pt x="170" y="0"/>
                    <a:pt x="16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248"/>
                    <a:pt x="0" y="248"/>
                    <a:pt x="0" y="248"/>
                  </a:cubicBezTo>
                  <a:cubicBezTo>
                    <a:pt x="0" y="255"/>
                    <a:pt x="6" y="260"/>
                    <a:pt x="13" y="260"/>
                  </a:cubicBezTo>
                  <a:cubicBezTo>
                    <a:pt x="163" y="260"/>
                    <a:pt x="163" y="260"/>
                    <a:pt x="163" y="260"/>
                  </a:cubicBezTo>
                  <a:cubicBezTo>
                    <a:pt x="170" y="260"/>
                    <a:pt x="175" y="255"/>
                    <a:pt x="175" y="248"/>
                  </a:cubicBezTo>
                  <a:lnTo>
                    <a:pt x="175" y="13"/>
                  </a:lnTo>
                  <a:close/>
                </a:path>
              </a:pathLst>
            </a:custGeom>
            <a:noFill/>
            <a:ln w="38100" cap="flat">
              <a:solidFill>
                <a:srgbClr val="F9E5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8" name="Rectangle 137"/>
            <p:cNvSpPr>
              <a:spLocks noChangeArrowheads="1"/>
            </p:cNvSpPr>
            <p:nvPr/>
          </p:nvSpPr>
          <p:spPr bwMode="auto">
            <a:xfrm>
              <a:off x="1208088" y="527364"/>
              <a:ext cx="2519363" cy="33115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fr-FR"/>
            </a:p>
          </p:txBody>
        </p:sp>
        <p:sp>
          <p:nvSpPr>
            <p:cNvPr id="139" name="Oval 138"/>
            <p:cNvSpPr>
              <a:spLocks noChangeArrowheads="1"/>
            </p:cNvSpPr>
            <p:nvPr/>
          </p:nvSpPr>
          <p:spPr bwMode="auto">
            <a:xfrm>
              <a:off x="2435225" y="306701"/>
              <a:ext cx="47625" cy="46038"/>
            </a:xfrm>
            <a:prstGeom prst="ellipse">
              <a:avLst/>
            </a:prstGeom>
            <a:solidFill>
              <a:srgbClr val="9395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0" name="Oval 139"/>
            <p:cNvSpPr>
              <a:spLocks noChangeArrowheads="1"/>
            </p:cNvSpPr>
            <p:nvPr userDrawn="1"/>
          </p:nvSpPr>
          <p:spPr bwMode="auto">
            <a:xfrm>
              <a:off x="2355850" y="3934139"/>
              <a:ext cx="206375" cy="20637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F9E5D7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8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6742599" y="1154858"/>
            <a:ext cx="3475265" cy="456799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37DEC1FB-CCC2-44F6-B4BE-99835A5E95B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D877FE-3F74-424B-86C7-10EA22D7ED24}" type="datetime1">
              <a:rPr lang="fr-FR" altLang="zh-TW" smtClean="0"/>
              <a:t>25/06/2019</a:t>
            </a:fld>
            <a:endParaRPr lang="fr-FR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32FE9768-2159-419B-BE8B-EB4C4977A2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54B20FF6-87E9-4012-9AC2-A528E02A6B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16966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t - Horizontal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roup 56"/>
          <p:cNvGrpSpPr/>
          <p:nvPr userDrawn="1"/>
        </p:nvGrpSpPr>
        <p:grpSpPr>
          <a:xfrm rot="5400000">
            <a:off x="6543324" y="587692"/>
            <a:ext cx="3849726" cy="5682616"/>
            <a:chOff x="1063625" y="116201"/>
            <a:chExt cx="2790825" cy="4119563"/>
          </a:xfrm>
        </p:grpSpPr>
        <p:sp>
          <p:nvSpPr>
            <p:cNvPr id="136" name="Freeform 135"/>
            <p:cNvSpPr>
              <a:spLocks/>
            </p:cNvSpPr>
            <p:nvPr/>
          </p:nvSpPr>
          <p:spPr bwMode="auto">
            <a:xfrm>
              <a:off x="1063625" y="116201"/>
              <a:ext cx="2790825" cy="4119563"/>
            </a:xfrm>
            <a:custGeom>
              <a:avLst/>
              <a:gdLst>
                <a:gd name="T0" fmla="*/ 175 w 175"/>
                <a:gd name="T1" fmla="*/ 13 h 260"/>
                <a:gd name="T2" fmla="*/ 163 w 175"/>
                <a:gd name="T3" fmla="*/ 0 h 260"/>
                <a:gd name="T4" fmla="*/ 13 w 175"/>
                <a:gd name="T5" fmla="*/ 0 h 260"/>
                <a:gd name="T6" fmla="*/ 0 w 175"/>
                <a:gd name="T7" fmla="*/ 13 h 260"/>
                <a:gd name="T8" fmla="*/ 0 w 175"/>
                <a:gd name="T9" fmla="*/ 248 h 260"/>
                <a:gd name="T10" fmla="*/ 13 w 175"/>
                <a:gd name="T11" fmla="*/ 260 h 260"/>
                <a:gd name="T12" fmla="*/ 163 w 175"/>
                <a:gd name="T13" fmla="*/ 260 h 260"/>
                <a:gd name="T14" fmla="*/ 175 w 175"/>
                <a:gd name="T15" fmla="*/ 248 h 260"/>
                <a:gd name="T16" fmla="*/ 175 w 175"/>
                <a:gd name="T17" fmla="*/ 13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5" h="260">
                  <a:moveTo>
                    <a:pt x="175" y="13"/>
                  </a:moveTo>
                  <a:cubicBezTo>
                    <a:pt x="175" y="6"/>
                    <a:pt x="170" y="0"/>
                    <a:pt x="16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248"/>
                    <a:pt x="0" y="248"/>
                    <a:pt x="0" y="248"/>
                  </a:cubicBezTo>
                  <a:cubicBezTo>
                    <a:pt x="0" y="255"/>
                    <a:pt x="6" y="260"/>
                    <a:pt x="13" y="260"/>
                  </a:cubicBezTo>
                  <a:cubicBezTo>
                    <a:pt x="163" y="260"/>
                    <a:pt x="163" y="260"/>
                    <a:pt x="163" y="260"/>
                  </a:cubicBezTo>
                  <a:cubicBezTo>
                    <a:pt x="170" y="260"/>
                    <a:pt x="175" y="255"/>
                    <a:pt x="175" y="248"/>
                  </a:cubicBezTo>
                  <a:lnTo>
                    <a:pt x="175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7" name="Freeform 136"/>
            <p:cNvSpPr>
              <a:spLocks/>
            </p:cNvSpPr>
            <p:nvPr/>
          </p:nvSpPr>
          <p:spPr bwMode="auto">
            <a:xfrm>
              <a:off x="1063625" y="116201"/>
              <a:ext cx="2790825" cy="4119563"/>
            </a:xfrm>
            <a:custGeom>
              <a:avLst/>
              <a:gdLst>
                <a:gd name="T0" fmla="*/ 175 w 175"/>
                <a:gd name="T1" fmla="*/ 13 h 260"/>
                <a:gd name="T2" fmla="*/ 163 w 175"/>
                <a:gd name="T3" fmla="*/ 0 h 260"/>
                <a:gd name="T4" fmla="*/ 13 w 175"/>
                <a:gd name="T5" fmla="*/ 0 h 260"/>
                <a:gd name="T6" fmla="*/ 0 w 175"/>
                <a:gd name="T7" fmla="*/ 13 h 260"/>
                <a:gd name="T8" fmla="*/ 0 w 175"/>
                <a:gd name="T9" fmla="*/ 248 h 260"/>
                <a:gd name="T10" fmla="*/ 13 w 175"/>
                <a:gd name="T11" fmla="*/ 260 h 260"/>
                <a:gd name="T12" fmla="*/ 163 w 175"/>
                <a:gd name="T13" fmla="*/ 260 h 260"/>
                <a:gd name="T14" fmla="*/ 175 w 175"/>
                <a:gd name="T15" fmla="*/ 248 h 260"/>
                <a:gd name="T16" fmla="*/ 175 w 175"/>
                <a:gd name="T17" fmla="*/ 13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5" h="260">
                  <a:moveTo>
                    <a:pt x="175" y="13"/>
                  </a:moveTo>
                  <a:cubicBezTo>
                    <a:pt x="175" y="6"/>
                    <a:pt x="170" y="0"/>
                    <a:pt x="16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248"/>
                    <a:pt x="0" y="248"/>
                    <a:pt x="0" y="248"/>
                  </a:cubicBezTo>
                  <a:cubicBezTo>
                    <a:pt x="0" y="255"/>
                    <a:pt x="6" y="260"/>
                    <a:pt x="13" y="260"/>
                  </a:cubicBezTo>
                  <a:cubicBezTo>
                    <a:pt x="163" y="260"/>
                    <a:pt x="163" y="260"/>
                    <a:pt x="163" y="260"/>
                  </a:cubicBezTo>
                  <a:cubicBezTo>
                    <a:pt x="170" y="260"/>
                    <a:pt x="175" y="255"/>
                    <a:pt x="175" y="248"/>
                  </a:cubicBezTo>
                  <a:lnTo>
                    <a:pt x="175" y="13"/>
                  </a:lnTo>
                  <a:close/>
                </a:path>
              </a:pathLst>
            </a:custGeom>
            <a:noFill/>
            <a:ln w="38100" cap="flat">
              <a:solidFill>
                <a:srgbClr val="F9E5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8" name="Rectangle 137"/>
            <p:cNvSpPr>
              <a:spLocks noChangeArrowheads="1"/>
            </p:cNvSpPr>
            <p:nvPr/>
          </p:nvSpPr>
          <p:spPr bwMode="auto">
            <a:xfrm>
              <a:off x="1208088" y="527364"/>
              <a:ext cx="2519363" cy="33115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fr-FR"/>
            </a:p>
          </p:txBody>
        </p:sp>
        <p:sp>
          <p:nvSpPr>
            <p:cNvPr id="139" name="Oval 138"/>
            <p:cNvSpPr>
              <a:spLocks noChangeArrowheads="1"/>
            </p:cNvSpPr>
            <p:nvPr/>
          </p:nvSpPr>
          <p:spPr bwMode="auto">
            <a:xfrm>
              <a:off x="2435225" y="306701"/>
              <a:ext cx="47625" cy="46038"/>
            </a:xfrm>
            <a:prstGeom prst="ellipse">
              <a:avLst/>
            </a:prstGeom>
            <a:solidFill>
              <a:srgbClr val="9395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0" name="Oval 139"/>
            <p:cNvSpPr>
              <a:spLocks noChangeArrowheads="1"/>
            </p:cNvSpPr>
            <p:nvPr userDrawn="1"/>
          </p:nvSpPr>
          <p:spPr bwMode="auto">
            <a:xfrm>
              <a:off x="2355850" y="3934139"/>
              <a:ext cx="206375" cy="20637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F9E5D7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8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6174337" y="1703412"/>
            <a:ext cx="4567991" cy="347526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A1036832-CA27-43D7-AFE7-4DABA55B5E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087178-D13A-4930-A1A8-4200F7450DEF}" type="datetime1">
              <a:rPr lang="fr-FR" altLang="zh-TW" smtClean="0"/>
              <a:t>25/06/2019</a:t>
            </a:fld>
            <a:endParaRPr lang="fr-FR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0068B8BF-E0FB-4289-B3FA-8D31CF53B3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EC5088B4-21E0-4209-BFB7-04477D0331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12224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watch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5"/>
          <p:cNvSpPr>
            <a:spLocks/>
          </p:cNvSpPr>
          <p:nvPr userDrawn="1"/>
        </p:nvSpPr>
        <p:spPr bwMode="auto">
          <a:xfrm>
            <a:off x="7101695" y="780836"/>
            <a:ext cx="2336627" cy="1130912"/>
          </a:xfrm>
          <a:custGeom>
            <a:avLst/>
            <a:gdLst>
              <a:gd name="T0" fmla="*/ 917 w 917"/>
              <a:gd name="T1" fmla="*/ 445 h 445"/>
              <a:gd name="T2" fmla="*/ 790 w 917"/>
              <a:gd name="T3" fmla="*/ 126 h 445"/>
              <a:gd name="T4" fmla="*/ 707 w 917"/>
              <a:gd name="T5" fmla="*/ 30 h 445"/>
              <a:gd name="T6" fmla="*/ 210 w 917"/>
              <a:gd name="T7" fmla="*/ 30 h 445"/>
              <a:gd name="T8" fmla="*/ 127 w 917"/>
              <a:gd name="T9" fmla="*/ 126 h 445"/>
              <a:gd name="T10" fmla="*/ 0 w 917"/>
              <a:gd name="T11" fmla="*/ 445 h 445"/>
              <a:gd name="T12" fmla="*/ 917 w 917"/>
              <a:gd name="T13" fmla="*/ 445 h 4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17" h="445">
                <a:moveTo>
                  <a:pt x="917" y="445"/>
                </a:moveTo>
                <a:cubicBezTo>
                  <a:pt x="819" y="397"/>
                  <a:pt x="813" y="348"/>
                  <a:pt x="790" y="126"/>
                </a:cubicBezTo>
                <a:cubicBezTo>
                  <a:pt x="783" y="61"/>
                  <a:pt x="779" y="43"/>
                  <a:pt x="707" y="30"/>
                </a:cubicBezTo>
                <a:cubicBezTo>
                  <a:pt x="553" y="2"/>
                  <a:pt x="374" y="0"/>
                  <a:pt x="210" y="30"/>
                </a:cubicBezTo>
                <a:cubicBezTo>
                  <a:pt x="138" y="43"/>
                  <a:pt x="134" y="61"/>
                  <a:pt x="127" y="126"/>
                </a:cubicBezTo>
                <a:cubicBezTo>
                  <a:pt x="105" y="348"/>
                  <a:pt x="98" y="397"/>
                  <a:pt x="0" y="445"/>
                </a:cubicBezTo>
                <a:cubicBezTo>
                  <a:pt x="290" y="445"/>
                  <a:pt x="628" y="445"/>
                  <a:pt x="917" y="445"/>
                </a:cubicBezTo>
                <a:close/>
              </a:path>
            </a:pathLst>
          </a:custGeom>
          <a:solidFill>
            <a:srgbClr val="E2E4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5" name="Freeform 6"/>
          <p:cNvSpPr>
            <a:spLocks/>
          </p:cNvSpPr>
          <p:nvPr userDrawn="1"/>
        </p:nvSpPr>
        <p:spPr bwMode="auto">
          <a:xfrm>
            <a:off x="7101695" y="5023023"/>
            <a:ext cx="2336627" cy="1130912"/>
          </a:xfrm>
          <a:custGeom>
            <a:avLst/>
            <a:gdLst>
              <a:gd name="T0" fmla="*/ 917 w 917"/>
              <a:gd name="T1" fmla="*/ 0 h 445"/>
              <a:gd name="T2" fmla="*/ 790 w 917"/>
              <a:gd name="T3" fmla="*/ 319 h 445"/>
              <a:gd name="T4" fmla="*/ 707 w 917"/>
              <a:gd name="T5" fmla="*/ 415 h 445"/>
              <a:gd name="T6" fmla="*/ 210 w 917"/>
              <a:gd name="T7" fmla="*/ 415 h 445"/>
              <a:gd name="T8" fmla="*/ 127 w 917"/>
              <a:gd name="T9" fmla="*/ 319 h 445"/>
              <a:gd name="T10" fmla="*/ 0 w 917"/>
              <a:gd name="T11" fmla="*/ 0 h 445"/>
              <a:gd name="T12" fmla="*/ 917 w 917"/>
              <a:gd name="T13" fmla="*/ 0 h 4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17" h="445">
                <a:moveTo>
                  <a:pt x="917" y="0"/>
                </a:moveTo>
                <a:cubicBezTo>
                  <a:pt x="819" y="48"/>
                  <a:pt x="813" y="97"/>
                  <a:pt x="790" y="319"/>
                </a:cubicBezTo>
                <a:cubicBezTo>
                  <a:pt x="783" y="384"/>
                  <a:pt x="779" y="402"/>
                  <a:pt x="707" y="415"/>
                </a:cubicBezTo>
                <a:cubicBezTo>
                  <a:pt x="553" y="443"/>
                  <a:pt x="374" y="445"/>
                  <a:pt x="210" y="415"/>
                </a:cubicBezTo>
                <a:cubicBezTo>
                  <a:pt x="138" y="402"/>
                  <a:pt x="134" y="384"/>
                  <a:pt x="127" y="319"/>
                </a:cubicBezTo>
                <a:cubicBezTo>
                  <a:pt x="105" y="97"/>
                  <a:pt x="98" y="48"/>
                  <a:pt x="0" y="0"/>
                </a:cubicBezTo>
                <a:cubicBezTo>
                  <a:pt x="290" y="0"/>
                  <a:pt x="628" y="0"/>
                  <a:pt x="917" y="0"/>
                </a:cubicBezTo>
                <a:close/>
              </a:path>
            </a:pathLst>
          </a:custGeom>
          <a:solidFill>
            <a:srgbClr val="E2E4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6" name="Freeform 7"/>
          <p:cNvSpPr>
            <a:spLocks/>
          </p:cNvSpPr>
          <p:nvPr userDrawn="1"/>
        </p:nvSpPr>
        <p:spPr bwMode="auto">
          <a:xfrm>
            <a:off x="6857002" y="1835678"/>
            <a:ext cx="2824745" cy="3258345"/>
          </a:xfrm>
          <a:custGeom>
            <a:avLst/>
            <a:gdLst>
              <a:gd name="T0" fmla="*/ 918 w 1109"/>
              <a:gd name="T1" fmla="*/ 1282 h 1282"/>
              <a:gd name="T2" fmla="*/ 192 w 1109"/>
              <a:gd name="T3" fmla="*/ 1282 h 1282"/>
              <a:gd name="T4" fmla="*/ 0 w 1109"/>
              <a:gd name="T5" fmla="*/ 1091 h 1282"/>
              <a:gd name="T6" fmla="*/ 0 w 1109"/>
              <a:gd name="T7" fmla="*/ 192 h 1282"/>
              <a:gd name="T8" fmla="*/ 192 w 1109"/>
              <a:gd name="T9" fmla="*/ 0 h 1282"/>
              <a:gd name="T10" fmla="*/ 918 w 1109"/>
              <a:gd name="T11" fmla="*/ 0 h 1282"/>
              <a:gd name="T12" fmla="*/ 1109 w 1109"/>
              <a:gd name="T13" fmla="*/ 192 h 1282"/>
              <a:gd name="T14" fmla="*/ 1109 w 1109"/>
              <a:gd name="T15" fmla="*/ 1091 h 1282"/>
              <a:gd name="T16" fmla="*/ 918 w 1109"/>
              <a:gd name="T17" fmla="*/ 1282 h 12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109" h="1282">
                <a:moveTo>
                  <a:pt x="918" y="1282"/>
                </a:moveTo>
                <a:cubicBezTo>
                  <a:pt x="192" y="1282"/>
                  <a:pt x="192" y="1282"/>
                  <a:pt x="192" y="1282"/>
                </a:cubicBezTo>
                <a:cubicBezTo>
                  <a:pt x="86" y="1282"/>
                  <a:pt x="0" y="1197"/>
                  <a:pt x="0" y="1091"/>
                </a:cubicBezTo>
                <a:cubicBezTo>
                  <a:pt x="0" y="192"/>
                  <a:pt x="0" y="192"/>
                  <a:pt x="0" y="192"/>
                </a:cubicBezTo>
                <a:cubicBezTo>
                  <a:pt x="0" y="86"/>
                  <a:pt x="86" y="0"/>
                  <a:pt x="192" y="0"/>
                </a:cubicBezTo>
                <a:cubicBezTo>
                  <a:pt x="918" y="0"/>
                  <a:pt x="918" y="0"/>
                  <a:pt x="918" y="0"/>
                </a:cubicBezTo>
                <a:cubicBezTo>
                  <a:pt x="1024" y="0"/>
                  <a:pt x="1109" y="86"/>
                  <a:pt x="1109" y="192"/>
                </a:cubicBezTo>
                <a:cubicBezTo>
                  <a:pt x="1109" y="1091"/>
                  <a:pt x="1109" y="1091"/>
                  <a:pt x="1109" y="1091"/>
                </a:cubicBezTo>
                <a:cubicBezTo>
                  <a:pt x="1109" y="1197"/>
                  <a:pt x="1024" y="1282"/>
                  <a:pt x="918" y="128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7" name="Freeform 8"/>
          <p:cNvSpPr>
            <a:spLocks/>
          </p:cNvSpPr>
          <p:nvPr userDrawn="1"/>
        </p:nvSpPr>
        <p:spPr bwMode="auto">
          <a:xfrm>
            <a:off x="9582855" y="2582434"/>
            <a:ext cx="237086" cy="559117"/>
          </a:xfrm>
          <a:custGeom>
            <a:avLst/>
            <a:gdLst>
              <a:gd name="T0" fmla="*/ 92 w 93"/>
              <a:gd name="T1" fmla="*/ 111 h 220"/>
              <a:gd name="T2" fmla="*/ 92 w 93"/>
              <a:gd name="T3" fmla="*/ 108 h 220"/>
              <a:gd name="T4" fmla="*/ 93 w 93"/>
              <a:gd name="T5" fmla="*/ 108 h 220"/>
              <a:gd name="T6" fmla="*/ 63 w 93"/>
              <a:gd name="T7" fmla="*/ 0 h 220"/>
              <a:gd name="T8" fmla="*/ 47 w 93"/>
              <a:gd name="T9" fmla="*/ 0 h 220"/>
              <a:gd name="T10" fmla="*/ 24 w 93"/>
              <a:gd name="T11" fmla="*/ 14 h 220"/>
              <a:gd name="T12" fmla="*/ 8 w 93"/>
              <a:gd name="T13" fmla="*/ 43 h 220"/>
              <a:gd name="T14" fmla="*/ 0 w 93"/>
              <a:gd name="T15" fmla="*/ 71 h 220"/>
              <a:gd name="T16" fmla="*/ 0 w 93"/>
              <a:gd name="T17" fmla="*/ 109 h 220"/>
              <a:gd name="T18" fmla="*/ 0 w 93"/>
              <a:gd name="T19" fmla="*/ 109 h 220"/>
              <a:gd name="T20" fmla="*/ 0 w 93"/>
              <a:gd name="T21" fmla="*/ 148 h 220"/>
              <a:gd name="T22" fmla="*/ 8 w 93"/>
              <a:gd name="T23" fmla="*/ 176 h 220"/>
              <a:gd name="T24" fmla="*/ 23 w 93"/>
              <a:gd name="T25" fmla="*/ 206 h 220"/>
              <a:gd name="T26" fmla="*/ 47 w 93"/>
              <a:gd name="T27" fmla="*/ 220 h 220"/>
              <a:gd name="T28" fmla="*/ 63 w 93"/>
              <a:gd name="T29" fmla="*/ 220 h 220"/>
              <a:gd name="T30" fmla="*/ 93 w 93"/>
              <a:gd name="T31" fmla="*/ 112 h 220"/>
              <a:gd name="T32" fmla="*/ 92 w 93"/>
              <a:gd name="T33" fmla="*/ 112 h 220"/>
              <a:gd name="T34" fmla="*/ 92 w 93"/>
              <a:gd name="T35" fmla="*/ 111 h 2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93" h="220">
                <a:moveTo>
                  <a:pt x="92" y="111"/>
                </a:moveTo>
                <a:cubicBezTo>
                  <a:pt x="92" y="111"/>
                  <a:pt x="92" y="108"/>
                  <a:pt x="92" y="108"/>
                </a:cubicBezTo>
                <a:cubicBezTo>
                  <a:pt x="93" y="108"/>
                  <a:pt x="93" y="108"/>
                  <a:pt x="93" y="108"/>
                </a:cubicBezTo>
                <a:cubicBezTo>
                  <a:pt x="92" y="28"/>
                  <a:pt x="93" y="0"/>
                  <a:pt x="63" y="0"/>
                </a:cubicBezTo>
                <a:cubicBezTo>
                  <a:pt x="47" y="0"/>
                  <a:pt x="47" y="0"/>
                  <a:pt x="47" y="0"/>
                </a:cubicBezTo>
                <a:cubicBezTo>
                  <a:pt x="37" y="0"/>
                  <a:pt x="28" y="5"/>
                  <a:pt x="24" y="14"/>
                </a:cubicBezTo>
                <a:cubicBezTo>
                  <a:pt x="8" y="43"/>
                  <a:pt x="8" y="43"/>
                  <a:pt x="8" y="43"/>
                </a:cubicBezTo>
                <a:cubicBezTo>
                  <a:pt x="4" y="52"/>
                  <a:pt x="0" y="61"/>
                  <a:pt x="0" y="71"/>
                </a:cubicBezTo>
                <a:cubicBezTo>
                  <a:pt x="0" y="109"/>
                  <a:pt x="0" y="109"/>
                  <a:pt x="0" y="109"/>
                </a:cubicBezTo>
                <a:cubicBezTo>
                  <a:pt x="0" y="109"/>
                  <a:pt x="0" y="109"/>
                  <a:pt x="0" y="109"/>
                </a:cubicBezTo>
                <a:cubicBezTo>
                  <a:pt x="0" y="148"/>
                  <a:pt x="0" y="148"/>
                  <a:pt x="0" y="148"/>
                </a:cubicBezTo>
                <a:cubicBezTo>
                  <a:pt x="0" y="158"/>
                  <a:pt x="4" y="167"/>
                  <a:pt x="8" y="176"/>
                </a:cubicBezTo>
                <a:cubicBezTo>
                  <a:pt x="23" y="206"/>
                  <a:pt x="23" y="206"/>
                  <a:pt x="23" y="206"/>
                </a:cubicBezTo>
                <a:cubicBezTo>
                  <a:pt x="27" y="214"/>
                  <a:pt x="37" y="220"/>
                  <a:pt x="47" y="220"/>
                </a:cubicBezTo>
                <a:cubicBezTo>
                  <a:pt x="63" y="220"/>
                  <a:pt x="63" y="220"/>
                  <a:pt x="63" y="220"/>
                </a:cubicBezTo>
                <a:cubicBezTo>
                  <a:pt x="93" y="220"/>
                  <a:pt x="92" y="192"/>
                  <a:pt x="93" y="112"/>
                </a:cubicBezTo>
                <a:cubicBezTo>
                  <a:pt x="92" y="112"/>
                  <a:pt x="92" y="112"/>
                  <a:pt x="92" y="112"/>
                </a:cubicBezTo>
                <a:cubicBezTo>
                  <a:pt x="92" y="108"/>
                  <a:pt x="92" y="111"/>
                  <a:pt x="92" y="111"/>
                </a:cubicBezTo>
                <a:close/>
              </a:path>
            </a:pathLst>
          </a:custGeom>
          <a:solidFill>
            <a:srgbClr val="E2E4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" name="Freeform 9"/>
          <p:cNvSpPr>
            <a:spLocks/>
          </p:cNvSpPr>
          <p:nvPr userDrawn="1"/>
        </p:nvSpPr>
        <p:spPr bwMode="auto">
          <a:xfrm>
            <a:off x="9736264" y="2582434"/>
            <a:ext cx="83677" cy="559117"/>
          </a:xfrm>
          <a:custGeom>
            <a:avLst/>
            <a:gdLst>
              <a:gd name="T0" fmla="*/ 33 w 33"/>
              <a:gd name="T1" fmla="*/ 108 h 220"/>
              <a:gd name="T2" fmla="*/ 3 w 33"/>
              <a:gd name="T3" fmla="*/ 0 h 220"/>
              <a:gd name="T4" fmla="*/ 0 w 33"/>
              <a:gd name="T5" fmla="*/ 0 h 220"/>
              <a:gd name="T6" fmla="*/ 0 w 33"/>
              <a:gd name="T7" fmla="*/ 220 h 220"/>
              <a:gd name="T8" fmla="*/ 3 w 33"/>
              <a:gd name="T9" fmla="*/ 220 h 220"/>
              <a:gd name="T10" fmla="*/ 33 w 33"/>
              <a:gd name="T11" fmla="*/ 112 h 220"/>
              <a:gd name="T12" fmla="*/ 32 w 33"/>
              <a:gd name="T13" fmla="*/ 112 h 220"/>
              <a:gd name="T14" fmla="*/ 32 w 33"/>
              <a:gd name="T15" fmla="*/ 111 h 220"/>
              <a:gd name="T16" fmla="*/ 32 w 33"/>
              <a:gd name="T17" fmla="*/ 108 h 220"/>
              <a:gd name="T18" fmla="*/ 33 w 33"/>
              <a:gd name="T19" fmla="*/ 108 h 2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3" h="220">
                <a:moveTo>
                  <a:pt x="33" y="108"/>
                </a:moveTo>
                <a:cubicBezTo>
                  <a:pt x="32" y="28"/>
                  <a:pt x="33" y="0"/>
                  <a:pt x="3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220"/>
                  <a:pt x="0" y="220"/>
                  <a:pt x="0" y="220"/>
                </a:cubicBezTo>
                <a:cubicBezTo>
                  <a:pt x="3" y="220"/>
                  <a:pt x="3" y="220"/>
                  <a:pt x="3" y="220"/>
                </a:cubicBezTo>
                <a:cubicBezTo>
                  <a:pt x="33" y="220"/>
                  <a:pt x="32" y="192"/>
                  <a:pt x="33" y="112"/>
                </a:cubicBezTo>
                <a:cubicBezTo>
                  <a:pt x="32" y="112"/>
                  <a:pt x="32" y="112"/>
                  <a:pt x="32" y="112"/>
                </a:cubicBezTo>
                <a:cubicBezTo>
                  <a:pt x="32" y="108"/>
                  <a:pt x="32" y="111"/>
                  <a:pt x="32" y="111"/>
                </a:cubicBezTo>
                <a:cubicBezTo>
                  <a:pt x="32" y="111"/>
                  <a:pt x="32" y="108"/>
                  <a:pt x="32" y="108"/>
                </a:cubicBezTo>
                <a:lnTo>
                  <a:pt x="33" y="108"/>
                </a:lnTo>
                <a:close/>
              </a:path>
            </a:pathLst>
          </a:custGeom>
          <a:solidFill>
            <a:srgbClr val="CFD3D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" name="Freeform 10"/>
          <p:cNvSpPr>
            <a:spLocks/>
          </p:cNvSpPr>
          <p:nvPr userDrawn="1"/>
        </p:nvSpPr>
        <p:spPr bwMode="auto">
          <a:xfrm>
            <a:off x="9582855" y="2582434"/>
            <a:ext cx="237086" cy="277657"/>
          </a:xfrm>
          <a:custGeom>
            <a:avLst/>
            <a:gdLst>
              <a:gd name="T0" fmla="*/ 47 w 93"/>
              <a:gd name="T1" fmla="*/ 0 h 109"/>
              <a:gd name="T2" fmla="*/ 24 w 93"/>
              <a:gd name="T3" fmla="*/ 14 h 109"/>
              <a:gd name="T4" fmla="*/ 8 w 93"/>
              <a:gd name="T5" fmla="*/ 43 h 109"/>
              <a:gd name="T6" fmla="*/ 0 w 93"/>
              <a:gd name="T7" fmla="*/ 71 h 109"/>
              <a:gd name="T8" fmla="*/ 0 w 93"/>
              <a:gd name="T9" fmla="*/ 109 h 109"/>
              <a:gd name="T10" fmla="*/ 0 w 93"/>
              <a:gd name="T11" fmla="*/ 109 h 109"/>
              <a:gd name="T12" fmla="*/ 0 w 93"/>
              <a:gd name="T13" fmla="*/ 108 h 109"/>
              <a:gd name="T14" fmla="*/ 93 w 93"/>
              <a:gd name="T15" fmla="*/ 108 h 109"/>
              <a:gd name="T16" fmla="*/ 63 w 93"/>
              <a:gd name="T17" fmla="*/ 0 h 109"/>
              <a:gd name="T18" fmla="*/ 47 w 93"/>
              <a:gd name="T19" fmla="*/ 0 h 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3" h="109">
                <a:moveTo>
                  <a:pt x="47" y="0"/>
                </a:moveTo>
                <a:cubicBezTo>
                  <a:pt x="37" y="0"/>
                  <a:pt x="28" y="5"/>
                  <a:pt x="24" y="14"/>
                </a:cubicBezTo>
                <a:cubicBezTo>
                  <a:pt x="8" y="43"/>
                  <a:pt x="8" y="43"/>
                  <a:pt x="8" y="43"/>
                </a:cubicBezTo>
                <a:cubicBezTo>
                  <a:pt x="4" y="52"/>
                  <a:pt x="0" y="61"/>
                  <a:pt x="0" y="71"/>
                </a:cubicBezTo>
                <a:cubicBezTo>
                  <a:pt x="0" y="109"/>
                  <a:pt x="0" y="109"/>
                  <a:pt x="0" y="109"/>
                </a:cubicBezTo>
                <a:cubicBezTo>
                  <a:pt x="0" y="109"/>
                  <a:pt x="0" y="109"/>
                  <a:pt x="0" y="109"/>
                </a:cubicBezTo>
                <a:cubicBezTo>
                  <a:pt x="0" y="108"/>
                  <a:pt x="0" y="108"/>
                  <a:pt x="0" y="108"/>
                </a:cubicBezTo>
                <a:cubicBezTo>
                  <a:pt x="93" y="108"/>
                  <a:pt x="93" y="108"/>
                  <a:pt x="93" y="108"/>
                </a:cubicBezTo>
                <a:cubicBezTo>
                  <a:pt x="92" y="28"/>
                  <a:pt x="93" y="0"/>
                  <a:pt x="63" y="0"/>
                </a:cubicBezTo>
                <a:lnTo>
                  <a:pt x="47" y="0"/>
                </a:lnTo>
                <a:close/>
              </a:path>
            </a:pathLst>
          </a:custGeom>
          <a:solidFill>
            <a:srgbClr val="F0F1F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2" name="Freeform 11"/>
          <p:cNvSpPr>
            <a:spLocks/>
          </p:cNvSpPr>
          <p:nvPr userDrawn="1"/>
        </p:nvSpPr>
        <p:spPr bwMode="auto">
          <a:xfrm>
            <a:off x="9643711" y="3551063"/>
            <a:ext cx="72267" cy="851987"/>
          </a:xfrm>
          <a:custGeom>
            <a:avLst/>
            <a:gdLst>
              <a:gd name="T0" fmla="*/ 24 w 28"/>
              <a:gd name="T1" fmla="*/ 4 h 335"/>
              <a:gd name="T2" fmla="*/ 12 w 28"/>
              <a:gd name="T3" fmla="*/ 8 h 335"/>
              <a:gd name="T4" fmla="*/ 5 w 28"/>
              <a:gd name="T5" fmla="*/ 31 h 335"/>
              <a:gd name="T6" fmla="*/ 0 w 28"/>
              <a:gd name="T7" fmla="*/ 60 h 335"/>
              <a:gd name="T8" fmla="*/ 0 w 28"/>
              <a:gd name="T9" fmla="*/ 275 h 335"/>
              <a:gd name="T10" fmla="*/ 5 w 28"/>
              <a:gd name="T11" fmla="*/ 304 h 335"/>
              <a:gd name="T12" fmla="*/ 12 w 28"/>
              <a:gd name="T13" fmla="*/ 327 h 335"/>
              <a:gd name="T14" fmla="*/ 24 w 28"/>
              <a:gd name="T15" fmla="*/ 331 h 335"/>
              <a:gd name="T16" fmla="*/ 28 w 28"/>
              <a:gd name="T17" fmla="*/ 320 h 335"/>
              <a:gd name="T18" fmla="*/ 28 w 28"/>
              <a:gd name="T19" fmla="*/ 15 h 335"/>
              <a:gd name="T20" fmla="*/ 24 w 28"/>
              <a:gd name="T21" fmla="*/ 4 h 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8" h="335">
                <a:moveTo>
                  <a:pt x="24" y="4"/>
                </a:moveTo>
                <a:cubicBezTo>
                  <a:pt x="19" y="0"/>
                  <a:pt x="13" y="2"/>
                  <a:pt x="12" y="8"/>
                </a:cubicBezTo>
                <a:cubicBezTo>
                  <a:pt x="5" y="31"/>
                  <a:pt x="5" y="31"/>
                  <a:pt x="5" y="31"/>
                </a:cubicBezTo>
                <a:cubicBezTo>
                  <a:pt x="2" y="41"/>
                  <a:pt x="0" y="50"/>
                  <a:pt x="0" y="60"/>
                </a:cubicBezTo>
                <a:cubicBezTo>
                  <a:pt x="0" y="275"/>
                  <a:pt x="0" y="275"/>
                  <a:pt x="0" y="275"/>
                </a:cubicBezTo>
                <a:cubicBezTo>
                  <a:pt x="0" y="285"/>
                  <a:pt x="2" y="294"/>
                  <a:pt x="5" y="304"/>
                </a:cubicBezTo>
                <a:cubicBezTo>
                  <a:pt x="12" y="327"/>
                  <a:pt x="12" y="327"/>
                  <a:pt x="12" y="327"/>
                </a:cubicBezTo>
                <a:cubicBezTo>
                  <a:pt x="13" y="333"/>
                  <a:pt x="19" y="335"/>
                  <a:pt x="24" y="331"/>
                </a:cubicBezTo>
                <a:cubicBezTo>
                  <a:pt x="27" y="329"/>
                  <a:pt x="28" y="325"/>
                  <a:pt x="28" y="320"/>
                </a:cubicBezTo>
                <a:cubicBezTo>
                  <a:pt x="28" y="15"/>
                  <a:pt x="28" y="15"/>
                  <a:pt x="28" y="15"/>
                </a:cubicBezTo>
                <a:cubicBezTo>
                  <a:pt x="28" y="10"/>
                  <a:pt x="27" y="6"/>
                  <a:pt x="24" y="4"/>
                </a:cubicBezTo>
                <a:close/>
              </a:path>
            </a:pathLst>
          </a:custGeom>
          <a:solidFill>
            <a:srgbClr val="E2E4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3" name="Freeform 12"/>
          <p:cNvSpPr>
            <a:spLocks/>
          </p:cNvSpPr>
          <p:nvPr userDrawn="1"/>
        </p:nvSpPr>
        <p:spPr bwMode="auto">
          <a:xfrm>
            <a:off x="9736264" y="2582434"/>
            <a:ext cx="83677" cy="275121"/>
          </a:xfrm>
          <a:custGeom>
            <a:avLst/>
            <a:gdLst>
              <a:gd name="T0" fmla="*/ 33 w 33"/>
              <a:gd name="T1" fmla="*/ 108 h 108"/>
              <a:gd name="T2" fmla="*/ 3 w 33"/>
              <a:gd name="T3" fmla="*/ 0 h 108"/>
              <a:gd name="T4" fmla="*/ 0 w 33"/>
              <a:gd name="T5" fmla="*/ 0 h 108"/>
              <a:gd name="T6" fmla="*/ 0 w 33"/>
              <a:gd name="T7" fmla="*/ 108 h 108"/>
              <a:gd name="T8" fmla="*/ 33 w 33"/>
              <a:gd name="T9" fmla="*/ 108 h 1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3" h="108">
                <a:moveTo>
                  <a:pt x="33" y="108"/>
                </a:moveTo>
                <a:cubicBezTo>
                  <a:pt x="32" y="28"/>
                  <a:pt x="33" y="0"/>
                  <a:pt x="3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08"/>
                  <a:pt x="0" y="108"/>
                  <a:pt x="0" y="108"/>
                </a:cubicBezTo>
                <a:lnTo>
                  <a:pt x="33" y="108"/>
                </a:lnTo>
                <a:close/>
              </a:path>
            </a:pathLst>
          </a:custGeom>
          <a:solidFill>
            <a:srgbClr val="E2E4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4" name="Freeform 13"/>
          <p:cNvSpPr>
            <a:spLocks/>
          </p:cNvSpPr>
          <p:nvPr userDrawn="1"/>
        </p:nvSpPr>
        <p:spPr bwMode="auto">
          <a:xfrm>
            <a:off x="9643711" y="3551063"/>
            <a:ext cx="72267" cy="424726"/>
          </a:xfrm>
          <a:custGeom>
            <a:avLst/>
            <a:gdLst>
              <a:gd name="T0" fmla="*/ 24 w 28"/>
              <a:gd name="T1" fmla="*/ 4 h 167"/>
              <a:gd name="T2" fmla="*/ 12 w 28"/>
              <a:gd name="T3" fmla="*/ 8 h 167"/>
              <a:gd name="T4" fmla="*/ 5 w 28"/>
              <a:gd name="T5" fmla="*/ 31 h 167"/>
              <a:gd name="T6" fmla="*/ 0 w 28"/>
              <a:gd name="T7" fmla="*/ 60 h 167"/>
              <a:gd name="T8" fmla="*/ 0 w 28"/>
              <a:gd name="T9" fmla="*/ 167 h 167"/>
              <a:gd name="T10" fmla="*/ 28 w 28"/>
              <a:gd name="T11" fmla="*/ 167 h 167"/>
              <a:gd name="T12" fmla="*/ 28 w 28"/>
              <a:gd name="T13" fmla="*/ 15 h 167"/>
              <a:gd name="T14" fmla="*/ 24 w 28"/>
              <a:gd name="T15" fmla="*/ 4 h 1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8" h="167">
                <a:moveTo>
                  <a:pt x="24" y="4"/>
                </a:moveTo>
                <a:cubicBezTo>
                  <a:pt x="19" y="0"/>
                  <a:pt x="13" y="2"/>
                  <a:pt x="12" y="8"/>
                </a:cubicBezTo>
                <a:cubicBezTo>
                  <a:pt x="5" y="31"/>
                  <a:pt x="5" y="31"/>
                  <a:pt x="5" y="31"/>
                </a:cubicBezTo>
                <a:cubicBezTo>
                  <a:pt x="2" y="41"/>
                  <a:pt x="0" y="50"/>
                  <a:pt x="0" y="60"/>
                </a:cubicBezTo>
                <a:cubicBezTo>
                  <a:pt x="0" y="167"/>
                  <a:pt x="0" y="167"/>
                  <a:pt x="0" y="167"/>
                </a:cubicBezTo>
                <a:cubicBezTo>
                  <a:pt x="28" y="167"/>
                  <a:pt x="28" y="167"/>
                  <a:pt x="28" y="167"/>
                </a:cubicBezTo>
                <a:cubicBezTo>
                  <a:pt x="28" y="15"/>
                  <a:pt x="28" y="15"/>
                  <a:pt x="28" y="15"/>
                </a:cubicBezTo>
                <a:cubicBezTo>
                  <a:pt x="28" y="10"/>
                  <a:pt x="27" y="6"/>
                  <a:pt x="24" y="4"/>
                </a:cubicBezTo>
                <a:close/>
              </a:path>
            </a:pathLst>
          </a:custGeom>
          <a:solidFill>
            <a:srgbClr val="F0F1F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5" name="Freeform 14"/>
          <p:cNvSpPr>
            <a:spLocks/>
          </p:cNvSpPr>
          <p:nvPr userDrawn="1"/>
        </p:nvSpPr>
        <p:spPr bwMode="auto">
          <a:xfrm>
            <a:off x="6981250" y="1944712"/>
            <a:ext cx="2576248" cy="3042812"/>
          </a:xfrm>
          <a:custGeom>
            <a:avLst/>
            <a:gdLst>
              <a:gd name="T0" fmla="*/ 856 w 1011"/>
              <a:gd name="T1" fmla="*/ 1197 h 1197"/>
              <a:gd name="T2" fmla="*/ 156 w 1011"/>
              <a:gd name="T3" fmla="*/ 1197 h 1197"/>
              <a:gd name="T4" fmla="*/ 0 w 1011"/>
              <a:gd name="T5" fmla="*/ 1042 h 1197"/>
              <a:gd name="T6" fmla="*/ 0 w 1011"/>
              <a:gd name="T7" fmla="*/ 155 h 1197"/>
              <a:gd name="T8" fmla="*/ 156 w 1011"/>
              <a:gd name="T9" fmla="*/ 0 h 1197"/>
              <a:gd name="T10" fmla="*/ 856 w 1011"/>
              <a:gd name="T11" fmla="*/ 0 h 1197"/>
              <a:gd name="T12" fmla="*/ 1011 w 1011"/>
              <a:gd name="T13" fmla="*/ 155 h 1197"/>
              <a:gd name="T14" fmla="*/ 1011 w 1011"/>
              <a:gd name="T15" fmla="*/ 1042 h 1197"/>
              <a:gd name="T16" fmla="*/ 856 w 1011"/>
              <a:gd name="T17" fmla="*/ 1197 h 11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011" h="1197">
                <a:moveTo>
                  <a:pt x="856" y="1197"/>
                </a:moveTo>
                <a:cubicBezTo>
                  <a:pt x="156" y="1197"/>
                  <a:pt x="156" y="1197"/>
                  <a:pt x="156" y="1197"/>
                </a:cubicBezTo>
                <a:cubicBezTo>
                  <a:pt x="70" y="1197"/>
                  <a:pt x="0" y="1128"/>
                  <a:pt x="0" y="1042"/>
                </a:cubicBezTo>
                <a:cubicBezTo>
                  <a:pt x="0" y="155"/>
                  <a:pt x="0" y="155"/>
                  <a:pt x="0" y="155"/>
                </a:cubicBezTo>
                <a:cubicBezTo>
                  <a:pt x="0" y="70"/>
                  <a:pt x="70" y="0"/>
                  <a:pt x="156" y="0"/>
                </a:cubicBezTo>
                <a:cubicBezTo>
                  <a:pt x="856" y="0"/>
                  <a:pt x="856" y="0"/>
                  <a:pt x="856" y="0"/>
                </a:cubicBezTo>
                <a:cubicBezTo>
                  <a:pt x="942" y="0"/>
                  <a:pt x="1011" y="70"/>
                  <a:pt x="1011" y="155"/>
                </a:cubicBezTo>
                <a:cubicBezTo>
                  <a:pt x="1011" y="1042"/>
                  <a:pt x="1011" y="1042"/>
                  <a:pt x="1011" y="1042"/>
                </a:cubicBezTo>
                <a:cubicBezTo>
                  <a:pt x="1011" y="1128"/>
                  <a:pt x="942" y="1197"/>
                  <a:pt x="856" y="119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5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6981250" y="1944712"/>
            <a:ext cx="2576248" cy="3042812"/>
          </a:xfrm>
          <a:prstGeom prst="roundRect">
            <a:avLst>
              <a:gd name="adj" fmla="val 15188"/>
            </a:avLst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83FAE6EA-4106-40FC-A22B-305E5CB04CD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03247B-B3F7-41BB-A95F-B6B56C48E17E}" type="datetime1">
              <a:rPr lang="fr-FR" altLang="zh-TW" smtClean="0"/>
              <a:t>25/06/2019</a:t>
            </a:fld>
            <a:endParaRPr lang="fr-FR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A9012464-84E7-47E9-BE50-AEFE3F5081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129AB68E-51CE-43DB-B931-258D45D43C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45632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Left - Text Right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4CB354E0-8501-4F11-9BB2-C0E1B49875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36140C-C5FE-4C35-B4E1-C65C06066FA9}" type="datetime1">
              <a:rPr lang="fr-FR" altLang="zh-TW" smtClean="0"/>
              <a:t>25/06/2019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5ED462-1B6D-4A6C-8C25-B8F837A2D1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5FC2D6-F569-4D56-9044-6DC01AE89A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78209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7BFBD1-3D9B-4272-AD61-7503861467DB}" type="datetime1">
              <a:rPr lang="fr-FR" altLang="zh-TW" smtClean="0"/>
              <a:t>25/06/2019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32322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9" r:id="rId4"/>
    <p:sldLayoutId id="2147483660" r:id="rId5"/>
    <p:sldLayoutId id="2147483661" r:id="rId6"/>
    <p:sldLayoutId id="2147483662" r:id="rId7"/>
    <p:sldLayoutId id="2147483666" r:id="rId8"/>
    <p:sldLayoutId id="2147483651" r:id="rId9"/>
    <p:sldLayoutId id="2147483653" r:id="rId10"/>
    <p:sldLayoutId id="2147483663" r:id="rId11"/>
    <p:sldLayoutId id="2147483664" r:id="rId12"/>
    <p:sldLayoutId id="2147483667" r:id="rId13"/>
    <p:sldLayoutId id="2147483652" r:id="rId14"/>
    <p:sldLayoutId id="2147483668" r:id="rId15"/>
    <p:sldLayoutId id="2147483657" r:id="rId16"/>
    <p:sldLayoutId id="2147483655" r:id="rId17"/>
    <p:sldLayoutId id="2147483656" r:id="rId18"/>
    <p:sldLayoutId id="2147483665" r:id="rId1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wmf"/><Relationship Id="rId3" Type="http://schemas.openxmlformats.org/officeDocument/2006/relationships/image" Target="../media/image32.png"/><Relationship Id="rId7" Type="http://schemas.openxmlformats.org/officeDocument/2006/relationships/oleObject" Target="../embeddings/oleObject25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29.wmf"/><Relationship Id="rId11" Type="http://schemas.openxmlformats.org/officeDocument/2006/relationships/image" Target="../media/image35.png"/><Relationship Id="rId5" Type="http://schemas.openxmlformats.org/officeDocument/2006/relationships/oleObject" Target="../embeddings/oleObject24.bin"/><Relationship Id="rId10" Type="http://schemas.openxmlformats.org/officeDocument/2006/relationships/image" Target="../media/image31.wmf"/><Relationship Id="rId4" Type="http://schemas.openxmlformats.org/officeDocument/2006/relationships/image" Target="../media/image34.png"/><Relationship Id="rId9" Type="http://schemas.openxmlformats.org/officeDocument/2006/relationships/oleObject" Target="../embeddings/oleObject26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wmf"/><Relationship Id="rId3" Type="http://schemas.openxmlformats.org/officeDocument/2006/relationships/notesSlide" Target="../notesSlides/notesSlide8.xml"/><Relationship Id="rId7" Type="http://schemas.openxmlformats.org/officeDocument/2006/relationships/oleObject" Target="../embeddings/oleObject28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40.wmf"/><Relationship Id="rId5" Type="http://schemas.openxmlformats.org/officeDocument/2006/relationships/oleObject" Target="../embeddings/oleObject27.bin"/><Relationship Id="rId10" Type="http://schemas.openxmlformats.org/officeDocument/2006/relationships/image" Target="../media/image42.wmf"/><Relationship Id="rId4" Type="http://schemas.openxmlformats.org/officeDocument/2006/relationships/image" Target="../media/image43.png"/><Relationship Id="rId9" Type="http://schemas.openxmlformats.org/officeDocument/2006/relationships/oleObject" Target="../embeddings/oleObject29.bin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wmf"/><Relationship Id="rId3" Type="http://schemas.openxmlformats.org/officeDocument/2006/relationships/notesSlide" Target="../notesSlides/notesSlide9.xml"/><Relationship Id="rId7" Type="http://schemas.openxmlformats.org/officeDocument/2006/relationships/oleObject" Target="../embeddings/oleObject31.bin"/><Relationship Id="rId12" Type="http://schemas.openxmlformats.org/officeDocument/2006/relationships/image" Target="../media/image47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44.wmf"/><Relationship Id="rId11" Type="http://schemas.openxmlformats.org/officeDocument/2006/relationships/oleObject" Target="../embeddings/oleObject33.bin"/><Relationship Id="rId5" Type="http://schemas.openxmlformats.org/officeDocument/2006/relationships/oleObject" Target="../embeddings/oleObject30.bin"/><Relationship Id="rId10" Type="http://schemas.openxmlformats.org/officeDocument/2006/relationships/image" Target="../media/image46.wmf"/><Relationship Id="rId4" Type="http://schemas.openxmlformats.org/officeDocument/2006/relationships/image" Target="../media/image48.png"/><Relationship Id="rId9" Type="http://schemas.openxmlformats.org/officeDocument/2006/relationships/oleObject" Target="../embeddings/oleObject32.bin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5.bin"/><Relationship Id="rId13" Type="http://schemas.openxmlformats.org/officeDocument/2006/relationships/image" Target="../media/image52.emf"/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49.wmf"/><Relationship Id="rId12" Type="http://schemas.openxmlformats.org/officeDocument/2006/relationships/oleObject" Target="../embeddings/oleObject37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34.bin"/><Relationship Id="rId11" Type="http://schemas.openxmlformats.org/officeDocument/2006/relationships/image" Target="../media/image51.wmf"/><Relationship Id="rId5" Type="http://schemas.openxmlformats.org/officeDocument/2006/relationships/image" Target="../media/image54.png"/><Relationship Id="rId10" Type="http://schemas.openxmlformats.org/officeDocument/2006/relationships/oleObject" Target="../embeddings/oleObject36.bin"/><Relationship Id="rId4" Type="http://schemas.openxmlformats.org/officeDocument/2006/relationships/image" Target="../media/image53.png"/><Relationship Id="rId9" Type="http://schemas.openxmlformats.org/officeDocument/2006/relationships/image" Target="../media/image50.w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image" Target="../media/image57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39.bin"/><Relationship Id="rId5" Type="http://schemas.openxmlformats.org/officeDocument/2006/relationships/image" Target="../media/image56.wmf"/><Relationship Id="rId4" Type="http://schemas.openxmlformats.org/officeDocument/2006/relationships/oleObject" Target="../embeddings/oleObject38.bin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2" Type="http://schemas.openxmlformats.org/officeDocument/2006/relationships/image" Target="../media/image61.emf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wmf"/><Relationship Id="rId3" Type="http://schemas.openxmlformats.org/officeDocument/2006/relationships/notesSlide" Target="../notesSlides/notesSlide13.xml"/><Relationship Id="rId7" Type="http://schemas.openxmlformats.org/officeDocument/2006/relationships/oleObject" Target="../embeddings/oleObject41.bin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65.wmf"/><Relationship Id="rId5" Type="http://schemas.openxmlformats.org/officeDocument/2006/relationships/oleObject" Target="../embeddings/oleObject40.bin"/><Relationship Id="rId4" Type="http://schemas.openxmlformats.org/officeDocument/2006/relationships/image" Target="../media/image67.emf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wmf"/><Relationship Id="rId13" Type="http://schemas.openxmlformats.org/officeDocument/2006/relationships/image" Target="../media/image71.wmf"/><Relationship Id="rId3" Type="http://schemas.openxmlformats.org/officeDocument/2006/relationships/notesSlide" Target="../notesSlides/notesSlide14.xml"/><Relationship Id="rId7" Type="http://schemas.openxmlformats.org/officeDocument/2006/relationships/oleObject" Target="../embeddings/oleObject43.bin"/><Relationship Id="rId12" Type="http://schemas.openxmlformats.org/officeDocument/2006/relationships/oleObject" Target="../embeddings/oleObject45.bin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68.wmf"/><Relationship Id="rId11" Type="http://schemas.openxmlformats.org/officeDocument/2006/relationships/image" Target="../media/image70.wmf"/><Relationship Id="rId5" Type="http://schemas.openxmlformats.org/officeDocument/2006/relationships/oleObject" Target="../embeddings/oleObject42.bin"/><Relationship Id="rId15" Type="http://schemas.openxmlformats.org/officeDocument/2006/relationships/image" Target="../media/image72.wmf"/><Relationship Id="rId10" Type="http://schemas.openxmlformats.org/officeDocument/2006/relationships/oleObject" Target="../embeddings/oleObject44.bin"/><Relationship Id="rId4" Type="http://schemas.openxmlformats.org/officeDocument/2006/relationships/image" Target="../media/image73.png"/><Relationship Id="rId9" Type="http://schemas.openxmlformats.org/officeDocument/2006/relationships/image" Target="../media/image74.png"/><Relationship Id="rId14" Type="http://schemas.openxmlformats.org/officeDocument/2006/relationships/oleObject" Target="../embeddings/oleObject46.bin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emf"/><Relationship Id="rId13" Type="http://schemas.openxmlformats.org/officeDocument/2006/relationships/image" Target="../media/image77.wmf"/><Relationship Id="rId3" Type="http://schemas.openxmlformats.org/officeDocument/2006/relationships/notesSlide" Target="../notesSlides/notesSlide15.xml"/><Relationship Id="rId7" Type="http://schemas.openxmlformats.org/officeDocument/2006/relationships/image" Target="../media/image80.emf"/><Relationship Id="rId12" Type="http://schemas.openxmlformats.org/officeDocument/2006/relationships/oleObject" Target="../embeddings/oleObject49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75.wmf"/><Relationship Id="rId11" Type="http://schemas.openxmlformats.org/officeDocument/2006/relationships/image" Target="../media/image76.wmf"/><Relationship Id="rId5" Type="http://schemas.openxmlformats.org/officeDocument/2006/relationships/oleObject" Target="../embeddings/oleObject47.bin"/><Relationship Id="rId15" Type="http://schemas.openxmlformats.org/officeDocument/2006/relationships/image" Target="../media/image78.wmf"/><Relationship Id="rId10" Type="http://schemas.openxmlformats.org/officeDocument/2006/relationships/oleObject" Target="../embeddings/oleObject48.bin"/><Relationship Id="rId4" Type="http://schemas.openxmlformats.org/officeDocument/2006/relationships/image" Target="../media/image79.png"/><Relationship Id="rId9" Type="http://schemas.openxmlformats.org/officeDocument/2006/relationships/image" Target="../media/image82.emf"/><Relationship Id="rId14" Type="http://schemas.openxmlformats.org/officeDocument/2006/relationships/oleObject" Target="../embeddings/oleObject50.bin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3.bin"/><Relationship Id="rId3" Type="http://schemas.openxmlformats.org/officeDocument/2006/relationships/oleObject" Target="../embeddings/oleObject51.bin"/><Relationship Id="rId7" Type="http://schemas.openxmlformats.org/officeDocument/2006/relationships/image" Target="../media/image84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3.vml"/><Relationship Id="rId6" Type="http://schemas.openxmlformats.org/officeDocument/2006/relationships/oleObject" Target="../embeddings/oleObject52.bin"/><Relationship Id="rId5" Type="http://schemas.openxmlformats.org/officeDocument/2006/relationships/chart" Target="../charts/chart1.xml"/><Relationship Id="rId4" Type="http://schemas.openxmlformats.org/officeDocument/2006/relationships/image" Target="../media/image83.wmf"/><Relationship Id="rId9" Type="http://schemas.openxmlformats.org/officeDocument/2006/relationships/image" Target="../media/image85.wmf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6.bin"/><Relationship Id="rId3" Type="http://schemas.openxmlformats.org/officeDocument/2006/relationships/chart" Target="../charts/chart2.xml"/><Relationship Id="rId7" Type="http://schemas.openxmlformats.org/officeDocument/2006/relationships/image" Target="../media/image87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4.vml"/><Relationship Id="rId6" Type="http://schemas.openxmlformats.org/officeDocument/2006/relationships/oleObject" Target="../embeddings/oleObject55.bin"/><Relationship Id="rId5" Type="http://schemas.openxmlformats.org/officeDocument/2006/relationships/image" Target="../media/image86.wmf"/><Relationship Id="rId4" Type="http://schemas.openxmlformats.org/officeDocument/2006/relationships/oleObject" Target="../embeddings/oleObject54.bin"/><Relationship Id="rId9" Type="http://schemas.openxmlformats.org/officeDocument/2006/relationships/image" Target="../media/image88.w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9.bin"/><Relationship Id="rId3" Type="http://schemas.openxmlformats.org/officeDocument/2006/relationships/chart" Target="../charts/chart3.xml"/><Relationship Id="rId7" Type="http://schemas.openxmlformats.org/officeDocument/2006/relationships/image" Target="../media/image93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5.vml"/><Relationship Id="rId6" Type="http://schemas.openxmlformats.org/officeDocument/2006/relationships/oleObject" Target="../embeddings/oleObject58.bin"/><Relationship Id="rId5" Type="http://schemas.openxmlformats.org/officeDocument/2006/relationships/image" Target="../media/image86.wmf"/><Relationship Id="rId4" Type="http://schemas.openxmlformats.org/officeDocument/2006/relationships/oleObject" Target="../embeddings/oleObject57.bin"/><Relationship Id="rId9" Type="http://schemas.openxmlformats.org/officeDocument/2006/relationships/image" Target="../media/image94.w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6.vml"/><Relationship Id="rId5" Type="http://schemas.openxmlformats.org/officeDocument/2006/relationships/image" Target="../media/image95.wmf"/><Relationship Id="rId4" Type="http://schemas.openxmlformats.org/officeDocument/2006/relationships/oleObject" Target="../embeddings/oleObject60.bin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7.vml"/><Relationship Id="rId5" Type="http://schemas.openxmlformats.org/officeDocument/2006/relationships/image" Target="../media/image86.wmf"/><Relationship Id="rId4" Type="http://schemas.openxmlformats.org/officeDocument/2006/relationships/oleObject" Target="../embeddings/oleObject61.bin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.bin"/><Relationship Id="rId3" Type="http://schemas.openxmlformats.org/officeDocument/2006/relationships/image" Target="../media/image99.png"/><Relationship Id="rId7" Type="http://schemas.openxmlformats.org/officeDocument/2006/relationships/image" Target="../media/image98.wmf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18.vml"/><Relationship Id="rId6" Type="http://schemas.openxmlformats.org/officeDocument/2006/relationships/oleObject" Target="../embeddings/oleObject62.bin"/><Relationship Id="rId5" Type="http://schemas.openxmlformats.org/officeDocument/2006/relationships/image" Target="../media/image29.wmf"/><Relationship Id="rId4" Type="http://schemas.openxmlformats.org/officeDocument/2006/relationships/oleObject" Target="../embeddings/oleObject21.bin"/><Relationship Id="rId9" Type="http://schemas.openxmlformats.org/officeDocument/2006/relationships/image" Target="../media/image7.w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9.vml"/><Relationship Id="rId6" Type="http://schemas.openxmlformats.org/officeDocument/2006/relationships/chart" Target="../charts/chart6.xml"/><Relationship Id="rId5" Type="http://schemas.openxmlformats.org/officeDocument/2006/relationships/image" Target="../media/image100.wmf"/><Relationship Id="rId4" Type="http://schemas.openxmlformats.org/officeDocument/2006/relationships/oleObject" Target="../embeddings/oleObject63.bin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6.bin"/><Relationship Id="rId3" Type="http://schemas.openxmlformats.org/officeDocument/2006/relationships/chart" Target="../charts/chart7.xml"/><Relationship Id="rId7" Type="http://schemas.openxmlformats.org/officeDocument/2006/relationships/image" Target="../media/image101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0.vml"/><Relationship Id="rId6" Type="http://schemas.openxmlformats.org/officeDocument/2006/relationships/oleObject" Target="../embeddings/oleObject65.bin"/><Relationship Id="rId5" Type="http://schemas.openxmlformats.org/officeDocument/2006/relationships/image" Target="../media/image86.wmf"/><Relationship Id="rId4" Type="http://schemas.openxmlformats.org/officeDocument/2006/relationships/oleObject" Target="../embeddings/oleObject64.bin"/><Relationship Id="rId9" Type="http://schemas.openxmlformats.org/officeDocument/2006/relationships/image" Target="../media/image102.w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21.vml"/><Relationship Id="rId6" Type="http://schemas.openxmlformats.org/officeDocument/2006/relationships/image" Target="../media/image103.wmf"/><Relationship Id="rId5" Type="http://schemas.openxmlformats.org/officeDocument/2006/relationships/oleObject" Target="../embeddings/oleObject67.bin"/><Relationship Id="rId4" Type="http://schemas.openxmlformats.org/officeDocument/2006/relationships/image" Target="../media/image10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22.vml"/><Relationship Id="rId6" Type="http://schemas.openxmlformats.org/officeDocument/2006/relationships/image" Target="../media/image105.wmf"/><Relationship Id="rId5" Type="http://schemas.openxmlformats.org/officeDocument/2006/relationships/oleObject" Target="../embeddings/oleObject68.bin"/><Relationship Id="rId4" Type="http://schemas.openxmlformats.org/officeDocument/2006/relationships/image" Target="../media/image10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0.png"/><Relationship Id="rId2" Type="http://schemas.openxmlformats.org/officeDocument/2006/relationships/image" Target="../media/image900.png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0.png"/><Relationship Id="rId2" Type="http://schemas.openxmlformats.org/officeDocument/2006/relationships/image" Target="../media/image920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wmf"/><Relationship Id="rId13" Type="http://schemas.openxmlformats.org/officeDocument/2006/relationships/oleObject" Target="../embeddings/oleObject5.bin"/><Relationship Id="rId18" Type="http://schemas.openxmlformats.org/officeDocument/2006/relationships/image" Target="../media/image13.wmf"/><Relationship Id="rId3" Type="http://schemas.openxmlformats.org/officeDocument/2006/relationships/notesSlide" Target="../notesSlides/notesSlide3.xml"/><Relationship Id="rId7" Type="http://schemas.openxmlformats.org/officeDocument/2006/relationships/oleObject" Target="../embeddings/oleObject2.bin"/><Relationship Id="rId12" Type="http://schemas.openxmlformats.org/officeDocument/2006/relationships/image" Target="../media/image10.wmf"/><Relationship Id="rId17" Type="http://schemas.openxmlformats.org/officeDocument/2006/relationships/oleObject" Target="../embeddings/oleObject7.bin"/><Relationship Id="rId2" Type="http://schemas.openxmlformats.org/officeDocument/2006/relationships/slideLayout" Target="../slideLayouts/slideLayout18.xml"/><Relationship Id="rId16" Type="http://schemas.openxmlformats.org/officeDocument/2006/relationships/image" Target="../media/image12.wmf"/><Relationship Id="rId20" Type="http://schemas.openxmlformats.org/officeDocument/2006/relationships/image" Target="../media/image14.wmf"/><Relationship Id="rId1" Type="http://schemas.openxmlformats.org/officeDocument/2006/relationships/vmlDrawing" Target="../drawings/vmlDrawing1.vml"/><Relationship Id="rId6" Type="http://schemas.openxmlformats.org/officeDocument/2006/relationships/image" Target="../media/image7.wmf"/><Relationship Id="rId11" Type="http://schemas.openxmlformats.org/officeDocument/2006/relationships/oleObject" Target="../embeddings/oleObject4.bin"/><Relationship Id="rId5" Type="http://schemas.openxmlformats.org/officeDocument/2006/relationships/oleObject" Target="../embeddings/oleObject1.bin"/><Relationship Id="rId15" Type="http://schemas.openxmlformats.org/officeDocument/2006/relationships/oleObject" Target="../embeddings/oleObject6.bin"/><Relationship Id="rId10" Type="http://schemas.openxmlformats.org/officeDocument/2006/relationships/image" Target="../media/image9.wmf"/><Relationship Id="rId19" Type="http://schemas.openxmlformats.org/officeDocument/2006/relationships/oleObject" Target="../embeddings/oleObject8.bin"/><Relationship Id="rId4" Type="http://schemas.openxmlformats.org/officeDocument/2006/relationships/image" Target="../media/image15.png"/><Relationship Id="rId9" Type="http://schemas.openxmlformats.org/officeDocument/2006/relationships/oleObject" Target="../embeddings/oleObject3.bin"/><Relationship Id="rId14" Type="http://schemas.openxmlformats.org/officeDocument/2006/relationships/image" Target="../media/image11.w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7" Type="http://schemas.openxmlformats.org/officeDocument/2006/relationships/image" Target="../media/image980.png"/><Relationship Id="rId2" Type="http://schemas.openxmlformats.org/officeDocument/2006/relationships/image" Target="../media/image730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970.png"/><Relationship Id="rId5" Type="http://schemas.openxmlformats.org/officeDocument/2006/relationships/image" Target="../media/image960.png"/><Relationship Id="rId4" Type="http://schemas.openxmlformats.org/officeDocument/2006/relationships/image" Target="../media/image9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0.png"/><Relationship Id="rId7" Type="http://schemas.openxmlformats.org/officeDocument/2006/relationships/image" Target="../media/image980.png"/><Relationship Id="rId2" Type="http://schemas.openxmlformats.org/officeDocument/2006/relationships/image" Target="../media/image990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02.png"/><Relationship Id="rId5" Type="http://schemas.openxmlformats.org/officeDocument/2006/relationships/image" Target="../media/image960.png"/><Relationship Id="rId4" Type="http://schemas.openxmlformats.org/officeDocument/2006/relationships/image" Target="../media/image101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0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7" Type="http://schemas.openxmlformats.org/officeDocument/2006/relationships/image" Target="../media/image111.e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3.vml"/><Relationship Id="rId6" Type="http://schemas.openxmlformats.org/officeDocument/2006/relationships/chart" Target="../charts/chart8.xml"/><Relationship Id="rId5" Type="http://schemas.openxmlformats.org/officeDocument/2006/relationships/image" Target="../media/image110.wmf"/><Relationship Id="rId4" Type="http://schemas.openxmlformats.org/officeDocument/2006/relationships/oleObject" Target="../embeddings/oleObject69.bin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1.bin"/><Relationship Id="rId13" Type="http://schemas.openxmlformats.org/officeDocument/2006/relationships/image" Target="../media/image115.wmf"/><Relationship Id="rId3" Type="http://schemas.openxmlformats.org/officeDocument/2006/relationships/notesSlide" Target="../notesSlides/notesSlide20.xml"/><Relationship Id="rId7" Type="http://schemas.openxmlformats.org/officeDocument/2006/relationships/image" Target="../media/image112.wmf"/><Relationship Id="rId12" Type="http://schemas.openxmlformats.org/officeDocument/2006/relationships/oleObject" Target="../embeddings/oleObject73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4.vml"/><Relationship Id="rId6" Type="http://schemas.openxmlformats.org/officeDocument/2006/relationships/oleObject" Target="../embeddings/oleObject70.bin"/><Relationship Id="rId11" Type="http://schemas.openxmlformats.org/officeDocument/2006/relationships/image" Target="../media/image114.wmf"/><Relationship Id="rId5" Type="http://schemas.openxmlformats.org/officeDocument/2006/relationships/image" Target="../media/image118.emf"/><Relationship Id="rId15" Type="http://schemas.openxmlformats.org/officeDocument/2006/relationships/image" Target="../media/image116.wmf"/><Relationship Id="rId10" Type="http://schemas.openxmlformats.org/officeDocument/2006/relationships/oleObject" Target="../embeddings/oleObject72.bin"/><Relationship Id="rId4" Type="http://schemas.openxmlformats.org/officeDocument/2006/relationships/image" Target="../media/image117.emf"/><Relationship Id="rId9" Type="http://schemas.openxmlformats.org/officeDocument/2006/relationships/image" Target="../media/image113.wmf"/><Relationship Id="rId14" Type="http://schemas.openxmlformats.org/officeDocument/2006/relationships/oleObject" Target="../embeddings/oleObject74.bin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wmf"/><Relationship Id="rId13" Type="http://schemas.openxmlformats.org/officeDocument/2006/relationships/oleObject" Target="../embeddings/oleObject79.bin"/><Relationship Id="rId3" Type="http://schemas.openxmlformats.org/officeDocument/2006/relationships/image" Target="../media/image117.emf"/><Relationship Id="rId7" Type="http://schemas.openxmlformats.org/officeDocument/2006/relationships/oleObject" Target="../embeddings/oleObject76.bin"/><Relationship Id="rId12" Type="http://schemas.openxmlformats.org/officeDocument/2006/relationships/image" Target="../media/image115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5.vml"/><Relationship Id="rId6" Type="http://schemas.openxmlformats.org/officeDocument/2006/relationships/image" Target="../media/image112.wmf"/><Relationship Id="rId11" Type="http://schemas.openxmlformats.org/officeDocument/2006/relationships/oleObject" Target="../embeddings/oleObject78.bin"/><Relationship Id="rId5" Type="http://schemas.openxmlformats.org/officeDocument/2006/relationships/oleObject" Target="../embeddings/oleObject75.bin"/><Relationship Id="rId10" Type="http://schemas.openxmlformats.org/officeDocument/2006/relationships/image" Target="../media/image114.wmf"/><Relationship Id="rId4" Type="http://schemas.openxmlformats.org/officeDocument/2006/relationships/image" Target="../media/image118.emf"/><Relationship Id="rId9" Type="http://schemas.openxmlformats.org/officeDocument/2006/relationships/oleObject" Target="../embeddings/oleObject77.bin"/><Relationship Id="rId14" Type="http://schemas.openxmlformats.org/officeDocument/2006/relationships/image" Target="../media/image119.wmf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wmf"/><Relationship Id="rId13" Type="http://schemas.openxmlformats.org/officeDocument/2006/relationships/oleObject" Target="../embeddings/oleObject84.bin"/><Relationship Id="rId3" Type="http://schemas.openxmlformats.org/officeDocument/2006/relationships/image" Target="../media/image124.emf"/><Relationship Id="rId7" Type="http://schemas.openxmlformats.org/officeDocument/2006/relationships/oleObject" Target="../embeddings/oleObject81.bin"/><Relationship Id="rId12" Type="http://schemas.openxmlformats.org/officeDocument/2006/relationships/image" Target="../media/image123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6.vml"/><Relationship Id="rId6" Type="http://schemas.openxmlformats.org/officeDocument/2006/relationships/image" Target="../media/image120.wmf"/><Relationship Id="rId11" Type="http://schemas.openxmlformats.org/officeDocument/2006/relationships/oleObject" Target="../embeddings/oleObject83.bin"/><Relationship Id="rId5" Type="http://schemas.openxmlformats.org/officeDocument/2006/relationships/oleObject" Target="../embeddings/oleObject80.bin"/><Relationship Id="rId10" Type="http://schemas.openxmlformats.org/officeDocument/2006/relationships/image" Target="../media/image122.wmf"/><Relationship Id="rId4" Type="http://schemas.openxmlformats.org/officeDocument/2006/relationships/image" Target="../media/image125.emf"/><Relationship Id="rId9" Type="http://schemas.openxmlformats.org/officeDocument/2006/relationships/oleObject" Target="../embeddings/oleObject82.bin"/><Relationship Id="rId14" Type="http://schemas.openxmlformats.org/officeDocument/2006/relationships/image" Target="../media/image119.wmf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wmf"/><Relationship Id="rId13" Type="http://schemas.openxmlformats.org/officeDocument/2006/relationships/oleObject" Target="../embeddings/oleObject89.bin"/><Relationship Id="rId3" Type="http://schemas.openxmlformats.org/officeDocument/2006/relationships/image" Target="../media/image130.emf"/><Relationship Id="rId7" Type="http://schemas.openxmlformats.org/officeDocument/2006/relationships/oleObject" Target="../embeddings/oleObject86.bin"/><Relationship Id="rId12" Type="http://schemas.openxmlformats.org/officeDocument/2006/relationships/image" Target="../media/image129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7.vml"/><Relationship Id="rId6" Type="http://schemas.openxmlformats.org/officeDocument/2006/relationships/image" Target="../media/image126.wmf"/><Relationship Id="rId11" Type="http://schemas.openxmlformats.org/officeDocument/2006/relationships/oleObject" Target="../embeddings/oleObject88.bin"/><Relationship Id="rId5" Type="http://schemas.openxmlformats.org/officeDocument/2006/relationships/oleObject" Target="../embeddings/oleObject85.bin"/><Relationship Id="rId10" Type="http://schemas.openxmlformats.org/officeDocument/2006/relationships/image" Target="../media/image128.wmf"/><Relationship Id="rId4" Type="http://schemas.openxmlformats.org/officeDocument/2006/relationships/image" Target="../media/image131.emf"/><Relationship Id="rId9" Type="http://schemas.openxmlformats.org/officeDocument/2006/relationships/oleObject" Target="../embeddings/oleObject87.bin"/><Relationship Id="rId14" Type="http://schemas.openxmlformats.org/officeDocument/2006/relationships/image" Target="../media/image116.wm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35.png"/><Relationship Id="rId4" Type="http://schemas.openxmlformats.org/officeDocument/2006/relationships/image" Target="../media/image13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wmf"/><Relationship Id="rId13" Type="http://schemas.openxmlformats.org/officeDocument/2006/relationships/oleObject" Target="../embeddings/oleObject13.bin"/><Relationship Id="rId3" Type="http://schemas.openxmlformats.org/officeDocument/2006/relationships/notesSlide" Target="../notesSlides/notesSlide4.xml"/><Relationship Id="rId7" Type="http://schemas.openxmlformats.org/officeDocument/2006/relationships/oleObject" Target="../embeddings/oleObject10.bin"/><Relationship Id="rId12" Type="http://schemas.openxmlformats.org/officeDocument/2006/relationships/image" Target="../media/image19.e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6.wmf"/><Relationship Id="rId11" Type="http://schemas.openxmlformats.org/officeDocument/2006/relationships/oleObject" Target="../embeddings/oleObject12.bin"/><Relationship Id="rId5" Type="http://schemas.openxmlformats.org/officeDocument/2006/relationships/oleObject" Target="../embeddings/oleObject9.bin"/><Relationship Id="rId10" Type="http://schemas.openxmlformats.org/officeDocument/2006/relationships/image" Target="../media/image18.wmf"/><Relationship Id="rId4" Type="http://schemas.openxmlformats.org/officeDocument/2006/relationships/image" Target="../media/image20.png"/><Relationship Id="rId9" Type="http://schemas.openxmlformats.org/officeDocument/2006/relationships/oleObject" Target="../embeddings/oleObject11.bin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36.png"/><Relationship Id="rId4" Type="http://schemas.openxmlformats.org/officeDocument/2006/relationships/image" Target="../media/image13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emf"/><Relationship Id="rId1" Type="http://schemas.openxmlformats.org/officeDocument/2006/relationships/slideLayout" Target="../slideLayouts/slideLayout1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8.vml"/><Relationship Id="rId6" Type="http://schemas.openxmlformats.org/officeDocument/2006/relationships/image" Target="../media/image141.png"/><Relationship Id="rId5" Type="http://schemas.openxmlformats.org/officeDocument/2006/relationships/image" Target="../media/image139.wmf"/><Relationship Id="rId4" Type="http://schemas.openxmlformats.org/officeDocument/2006/relationships/oleObject" Target="../embeddings/oleObject90.bin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9.vml"/><Relationship Id="rId6" Type="http://schemas.openxmlformats.org/officeDocument/2006/relationships/image" Target="../media/image139.wmf"/><Relationship Id="rId5" Type="http://schemas.openxmlformats.org/officeDocument/2006/relationships/oleObject" Target="../embeddings/oleObject91.bin"/><Relationship Id="rId4" Type="http://schemas.openxmlformats.org/officeDocument/2006/relationships/image" Target="../media/image14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47.png"/><Relationship Id="rId5" Type="http://schemas.openxmlformats.org/officeDocument/2006/relationships/image" Target="../media/image146.png"/><Relationship Id="rId4" Type="http://schemas.openxmlformats.org/officeDocument/2006/relationships/image" Target="../media/image14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5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2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30.vml"/><Relationship Id="rId6" Type="http://schemas.openxmlformats.org/officeDocument/2006/relationships/image" Target="../media/image153.png"/><Relationship Id="rId5" Type="http://schemas.openxmlformats.org/officeDocument/2006/relationships/image" Target="../media/image152.png"/><Relationship Id="rId4" Type="http://schemas.openxmlformats.org/officeDocument/2006/relationships/image" Target="../media/image151.wmf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18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18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wmf"/><Relationship Id="rId13" Type="http://schemas.openxmlformats.org/officeDocument/2006/relationships/image" Target="../media/image161.emf"/><Relationship Id="rId3" Type="http://schemas.openxmlformats.org/officeDocument/2006/relationships/oleObject" Target="../embeddings/oleObject93.bin"/><Relationship Id="rId7" Type="http://schemas.openxmlformats.org/officeDocument/2006/relationships/oleObject" Target="../embeddings/oleObject95.bin"/><Relationship Id="rId12" Type="http://schemas.openxmlformats.org/officeDocument/2006/relationships/image" Target="../media/image160.wmf"/><Relationship Id="rId17" Type="http://schemas.openxmlformats.org/officeDocument/2006/relationships/image" Target="../media/image165.emf"/><Relationship Id="rId2" Type="http://schemas.openxmlformats.org/officeDocument/2006/relationships/slideLayout" Target="../slideLayouts/slideLayout14.xml"/><Relationship Id="rId16" Type="http://schemas.openxmlformats.org/officeDocument/2006/relationships/image" Target="../media/image164.emf"/><Relationship Id="rId1" Type="http://schemas.openxmlformats.org/officeDocument/2006/relationships/vmlDrawing" Target="../drawings/vmlDrawing31.vml"/><Relationship Id="rId6" Type="http://schemas.openxmlformats.org/officeDocument/2006/relationships/image" Target="../media/image157.wmf"/><Relationship Id="rId11" Type="http://schemas.openxmlformats.org/officeDocument/2006/relationships/oleObject" Target="../embeddings/oleObject97.bin"/><Relationship Id="rId5" Type="http://schemas.openxmlformats.org/officeDocument/2006/relationships/oleObject" Target="../embeddings/oleObject94.bin"/><Relationship Id="rId15" Type="http://schemas.openxmlformats.org/officeDocument/2006/relationships/image" Target="../media/image163.emf"/><Relationship Id="rId10" Type="http://schemas.openxmlformats.org/officeDocument/2006/relationships/image" Target="../media/image159.wmf"/><Relationship Id="rId4" Type="http://schemas.openxmlformats.org/officeDocument/2006/relationships/image" Target="../media/image156.wmf"/><Relationship Id="rId9" Type="http://schemas.openxmlformats.org/officeDocument/2006/relationships/oleObject" Target="../embeddings/oleObject96.bin"/><Relationship Id="rId14" Type="http://schemas.openxmlformats.org/officeDocument/2006/relationships/image" Target="../media/image162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18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8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8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32.vml"/><Relationship Id="rId4" Type="http://schemas.openxmlformats.org/officeDocument/2006/relationships/image" Target="../media/image168.wmf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00.png"/><Relationship Id="rId5" Type="http://schemas.openxmlformats.org/officeDocument/2006/relationships/image" Target="../media/image210.png"/><Relationship Id="rId4" Type="http://schemas.openxmlformats.org/officeDocument/2006/relationships/image" Target="../media/image171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1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14.xm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1.bin"/><Relationship Id="rId13" Type="http://schemas.openxmlformats.org/officeDocument/2006/relationships/image" Target="../media/image178.png"/><Relationship Id="rId3" Type="http://schemas.openxmlformats.org/officeDocument/2006/relationships/image" Target="../media/image176.png"/><Relationship Id="rId7" Type="http://schemas.openxmlformats.org/officeDocument/2006/relationships/image" Target="../media/image28.wmf"/><Relationship Id="rId12" Type="http://schemas.openxmlformats.org/officeDocument/2006/relationships/image" Target="../media/image29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33.vml"/><Relationship Id="rId6" Type="http://schemas.openxmlformats.org/officeDocument/2006/relationships/oleObject" Target="../embeddings/oleObject100.bin"/><Relationship Id="rId11" Type="http://schemas.openxmlformats.org/officeDocument/2006/relationships/oleObject" Target="../embeddings/oleObject103.bin"/><Relationship Id="rId5" Type="http://schemas.openxmlformats.org/officeDocument/2006/relationships/image" Target="../media/image18.wmf"/><Relationship Id="rId10" Type="http://schemas.openxmlformats.org/officeDocument/2006/relationships/image" Target="../media/image177.png"/><Relationship Id="rId4" Type="http://schemas.openxmlformats.org/officeDocument/2006/relationships/oleObject" Target="../embeddings/oleObject99.bin"/><Relationship Id="rId9" Type="http://schemas.openxmlformats.org/officeDocument/2006/relationships/oleObject" Target="../embeddings/oleObject102.bin"/><Relationship Id="rId14" Type="http://schemas.openxmlformats.org/officeDocument/2006/relationships/image" Target="../media/image179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6.bin"/><Relationship Id="rId13" Type="http://schemas.openxmlformats.org/officeDocument/2006/relationships/image" Target="../media/image178.png"/><Relationship Id="rId3" Type="http://schemas.openxmlformats.org/officeDocument/2006/relationships/image" Target="../media/image176.png"/><Relationship Id="rId7" Type="http://schemas.openxmlformats.org/officeDocument/2006/relationships/image" Target="../media/image28.wmf"/><Relationship Id="rId12" Type="http://schemas.openxmlformats.org/officeDocument/2006/relationships/image" Target="../media/image29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34.vml"/><Relationship Id="rId6" Type="http://schemas.openxmlformats.org/officeDocument/2006/relationships/oleObject" Target="../embeddings/oleObject105.bin"/><Relationship Id="rId11" Type="http://schemas.openxmlformats.org/officeDocument/2006/relationships/oleObject" Target="../embeddings/oleObject108.bin"/><Relationship Id="rId5" Type="http://schemas.openxmlformats.org/officeDocument/2006/relationships/image" Target="../media/image18.wmf"/><Relationship Id="rId10" Type="http://schemas.openxmlformats.org/officeDocument/2006/relationships/image" Target="../media/image177.png"/><Relationship Id="rId4" Type="http://schemas.openxmlformats.org/officeDocument/2006/relationships/oleObject" Target="../embeddings/oleObject104.bin"/><Relationship Id="rId9" Type="http://schemas.openxmlformats.org/officeDocument/2006/relationships/oleObject" Target="../embeddings/oleObject107.bin"/><Relationship Id="rId14" Type="http://schemas.openxmlformats.org/officeDocument/2006/relationships/image" Target="../media/image179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5.bin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23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14.bin"/><Relationship Id="rId11" Type="http://schemas.openxmlformats.org/officeDocument/2006/relationships/image" Target="../media/image25.wmf"/><Relationship Id="rId5" Type="http://schemas.openxmlformats.org/officeDocument/2006/relationships/image" Target="../media/image27.png"/><Relationship Id="rId10" Type="http://schemas.openxmlformats.org/officeDocument/2006/relationships/oleObject" Target="../embeddings/oleObject16.bin"/><Relationship Id="rId4" Type="http://schemas.openxmlformats.org/officeDocument/2006/relationships/image" Target="../media/image26.png"/><Relationship Id="rId9" Type="http://schemas.openxmlformats.org/officeDocument/2006/relationships/image" Target="../media/image24.w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9.bin"/><Relationship Id="rId13" Type="http://schemas.openxmlformats.org/officeDocument/2006/relationships/image" Target="../media/image30.wmf"/><Relationship Id="rId3" Type="http://schemas.openxmlformats.org/officeDocument/2006/relationships/image" Target="../media/image32.png"/><Relationship Id="rId7" Type="http://schemas.openxmlformats.org/officeDocument/2006/relationships/image" Target="../media/image28.wmf"/><Relationship Id="rId12" Type="http://schemas.openxmlformats.org/officeDocument/2006/relationships/oleObject" Target="../embeddings/oleObject22.bin"/><Relationship Id="rId2" Type="http://schemas.openxmlformats.org/officeDocument/2006/relationships/slideLayout" Target="../slideLayouts/slideLayout14.xml"/><Relationship Id="rId16" Type="http://schemas.openxmlformats.org/officeDocument/2006/relationships/image" Target="../media/image33.png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18.bin"/><Relationship Id="rId11" Type="http://schemas.openxmlformats.org/officeDocument/2006/relationships/image" Target="../media/image29.wmf"/><Relationship Id="rId5" Type="http://schemas.openxmlformats.org/officeDocument/2006/relationships/image" Target="../media/image18.wmf"/><Relationship Id="rId15" Type="http://schemas.openxmlformats.org/officeDocument/2006/relationships/image" Target="../media/image31.wmf"/><Relationship Id="rId10" Type="http://schemas.openxmlformats.org/officeDocument/2006/relationships/oleObject" Target="../embeddings/oleObject21.bin"/><Relationship Id="rId4" Type="http://schemas.openxmlformats.org/officeDocument/2006/relationships/oleObject" Target="../embeddings/oleObject17.bin"/><Relationship Id="rId9" Type="http://schemas.openxmlformats.org/officeDocument/2006/relationships/oleObject" Target="../embeddings/oleObject20.bin"/><Relationship Id="rId14" Type="http://schemas.openxmlformats.org/officeDocument/2006/relationships/oleObject" Target="../embeddings/oleObject23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0" y="3450142"/>
            <a:ext cx="12192000" cy="136024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3600" spc="600" dirty="0">
                <a:latin typeface="Segoe UI" panose="020B0502040204020203" pitchFamily="34" charset="0"/>
                <a:cs typeface="Segoe UI" panose="020B0502040204020203" pitchFamily="34" charset="0"/>
              </a:rPr>
              <a:t>Feasibility of Beam Reinforcement Optimization for Practical Application</a:t>
            </a:r>
            <a:endParaRPr lang="fr-FR" sz="3600" spc="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489200" y="4948615"/>
            <a:ext cx="7213600" cy="136024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3600" dirty="0">
                <a:cs typeface="Segoe UI" panose="020B0502040204020203" pitchFamily="34" charset="0"/>
              </a:rPr>
              <a:t>Advisor : Prof. </a:t>
            </a:r>
            <a:r>
              <a:rPr lang="en-US" sz="3600" dirty="0" err="1">
                <a:cs typeface="Segoe UI" panose="020B0502040204020203" pitchFamily="34" charset="0"/>
              </a:rPr>
              <a:t>K.C.Chang</a:t>
            </a:r>
            <a:endParaRPr lang="en-US" sz="3600" dirty="0">
              <a:cs typeface="Segoe UI" panose="020B0502040204020203" pitchFamily="34" charset="0"/>
            </a:endParaRPr>
          </a:p>
          <a:p>
            <a:pPr algn="ctr">
              <a:lnSpc>
                <a:spcPct val="120000"/>
              </a:lnSpc>
            </a:pPr>
            <a:r>
              <a:rPr lang="en-US" sz="3600" dirty="0">
                <a:cs typeface="Segoe UI" panose="020B0502040204020203" pitchFamily="34" charset="0"/>
              </a:rPr>
              <a:t>Presenters : You-Ran </a:t>
            </a:r>
            <a:r>
              <a:rPr lang="en-US" sz="3600" dirty="0" err="1">
                <a:cs typeface="Segoe UI" panose="020B0502040204020203" pitchFamily="34" charset="0"/>
              </a:rPr>
              <a:t>Nai</a:t>
            </a:r>
            <a:endParaRPr lang="en-US" sz="3600" dirty="0">
              <a:cs typeface="Segoe UI" panose="020B0502040204020203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4953002" y="1005004"/>
            <a:ext cx="2285998" cy="2285996"/>
            <a:chOff x="4761188" y="954891"/>
            <a:chExt cx="2669626" cy="2669624"/>
          </a:xfrm>
        </p:grpSpPr>
        <p:sp>
          <p:nvSpPr>
            <p:cNvPr id="3" name="Oval 2"/>
            <p:cNvSpPr/>
            <p:nvPr/>
          </p:nvSpPr>
          <p:spPr>
            <a:xfrm>
              <a:off x="4761188" y="954891"/>
              <a:ext cx="2669626" cy="2669624"/>
            </a:xfrm>
            <a:prstGeom prst="ellipse">
              <a:avLst/>
            </a:prstGeom>
            <a:solidFill>
              <a:schemeClr val="accent1">
                <a:alpha val="13000"/>
              </a:schemeClr>
            </a:solidFill>
            <a:ln w="76200">
              <a:noFill/>
            </a:ln>
            <a:effectLst>
              <a:outerShdw blurRad="889000" sx="109000" sy="109000" algn="ctr" rotWithShape="0">
                <a:schemeClr val="accent1">
                  <a:alpha val="1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Oval 7"/>
            <p:cNvSpPr/>
            <p:nvPr/>
          </p:nvSpPr>
          <p:spPr>
            <a:xfrm>
              <a:off x="5328746" y="1522450"/>
              <a:ext cx="1534508" cy="1534506"/>
            </a:xfrm>
            <a:prstGeom prst="ellipse">
              <a:avLst/>
            </a:prstGeom>
            <a:solidFill>
              <a:schemeClr val="accent1">
                <a:alpha val="48000"/>
              </a:schemeClr>
            </a:solidFill>
            <a:ln w="76200">
              <a:noFill/>
            </a:ln>
            <a:effectLst>
              <a:outerShdw blurRad="889000" sx="109000" sy="109000" algn="ctr" rotWithShape="0">
                <a:schemeClr val="accent1">
                  <a:alpha val="1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" name="Oval 8"/>
            <p:cNvSpPr/>
            <p:nvPr/>
          </p:nvSpPr>
          <p:spPr>
            <a:xfrm>
              <a:off x="5738650" y="1932353"/>
              <a:ext cx="714700" cy="714700"/>
            </a:xfrm>
            <a:prstGeom prst="ellipse">
              <a:avLst/>
            </a:prstGeom>
            <a:solidFill>
              <a:schemeClr val="accent1">
                <a:alpha val="48000"/>
              </a:schemeClr>
            </a:solidFill>
            <a:ln w="76200">
              <a:noFill/>
            </a:ln>
            <a:effectLst>
              <a:outerShdw blurRad="889000" sx="109000" sy="109000" algn="ctr" rotWithShape="0">
                <a:schemeClr val="accent1">
                  <a:alpha val="1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B6BD8A79-6813-42E3-A0C1-B25AC3301F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64381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圖片 2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54209" y="1735200"/>
            <a:ext cx="6095238" cy="4571429"/>
          </a:xfrm>
          <a:prstGeom prst="rect">
            <a:avLst/>
          </a:prstGeom>
        </p:spPr>
      </p:pic>
      <p:pic>
        <p:nvPicPr>
          <p:cNvPr id="28" name="圖片 27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54209" y="1736382"/>
            <a:ext cx="6095238" cy="4571429"/>
          </a:xfrm>
          <a:prstGeom prst="rect">
            <a:avLst/>
          </a:prstGeom>
        </p:spPr>
      </p:pic>
      <p:sp>
        <p:nvSpPr>
          <p:cNvPr id="3" name="文字版面配置區 2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6804374" cy="701731"/>
          </a:xfrm>
        </p:spPr>
        <p:txBody>
          <a:bodyPr/>
          <a:lstStyle/>
          <a:p>
            <a:r>
              <a:rPr lang="en-US" altLang="zh-TW" dirty="0"/>
              <a:t>Procedure B - Fast 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10</a:t>
            </a:fld>
            <a:endParaRPr lang="fr-FR"/>
          </a:p>
        </p:txBody>
      </p:sp>
      <p:graphicFrame>
        <p:nvGraphicFramePr>
          <p:cNvPr id="8" name="物件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77399714"/>
              </p:ext>
            </p:extLst>
          </p:nvPr>
        </p:nvGraphicFramePr>
        <p:xfrm>
          <a:off x="9154882" y="4861036"/>
          <a:ext cx="14224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799" name="Equation" r:id="rId5" imgW="1422360" imgH="380880" progId="Equation.DSMT4">
                  <p:embed/>
                </p:oleObj>
              </mc:Choice>
              <mc:Fallback>
                <p:oleObj name="Equation" r:id="rId5" imgW="1422360" imgH="380880" progId="Equation.DSMT4">
                  <p:embed/>
                  <p:pic>
                    <p:nvPicPr>
                      <p:cNvPr id="31" name="物件 30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154882" y="4861036"/>
                        <a:ext cx="1422400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物件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76294040"/>
              </p:ext>
            </p:extLst>
          </p:nvPr>
        </p:nvGraphicFramePr>
        <p:xfrm>
          <a:off x="9154882" y="1993500"/>
          <a:ext cx="2552700" cy="111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800" name="Equation" r:id="rId7" imgW="2552400" imgH="1117440" progId="Equation.DSMT4">
                  <p:embed/>
                </p:oleObj>
              </mc:Choice>
              <mc:Fallback>
                <p:oleObj name="Equation" r:id="rId7" imgW="2552400" imgH="1117440" progId="Equation.DSMT4">
                  <p:embed/>
                  <p:pic>
                    <p:nvPicPr>
                      <p:cNvPr id="34" name="物件 33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9154882" y="1993500"/>
                        <a:ext cx="2552700" cy="1117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物件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3247511"/>
              </p:ext>
            </p:extLst>
          </p:nvPr>
        </p:nvGraphicFramePr>
        <p:xfrm>
          <a:off x="9154882" y="3380720"/>
          <a:ext cx="2641600" cy="850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801" name="Equation" r:id="rId9" imgW="2641320" imgH="850680" progId="Equation.DSMT4">
                  <p:embed/>
                </p:oleObj>
              </mc:Choice>
              <mc:Fallback>
                <p:oleObj name="Equation" r:id="rId9" imgW="2641320" imgH="850680" progId="Equation.DSMT4">
                  <p:embed/>
                  <p:pic>
                    <p:nvPicPr>
                      <p:cNvPr id="35" name="物件 34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9154882" y="3380720"/>
                        <a:ext cx="2641600" cy="850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1" name="直線單箭頭接點 10"/>
          <p:cNvCxnSpPr/>
          <p:nvPr/>
        </p:nvCxnSpPr>
        <p:spPr>
          <a:xfrm>
            <a:off x="3890739" y="2695310"/>
            <a:ext cx="28707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11"/>
          <p:cNvCxnSpPr/>
          <p:nvPr/>
        </p:nvCxnSpPr>
        <p:spPr>
          <a:xfrm>
            <a:off x="3995653" y="2885520"/>
            <a:ext cx="28707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/>
          <p:cNvCxnSpPr/>
          <p:nvPr/>
        </p:nvCxnSpPr>
        <p:spPr>
          <a:xfrm>
            <a:off x="4034278" y="3111100"/>
            <a:ext cx="28707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/>
          <p:cNvCxnSpPr/>
          <p:nvPr/>
        </p:nvCxnSpPr>
        <p:spPr>
          <a:xfrm>
            <a:off x="4177818" y="3309285"/>
            <a:ext cx="28707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/>
          <p:cNvCxnSpPr/>
          <p:nvPr/>
        </p:nvCxnSpPr>
        <p:spPr>
          <a:xfrm>
            <a:off x="4282732" y="3527747"/>
            <a:ext cx="28707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/>
          <p:cNvCxnSpPr/>
          <p:nvPr/>
        </p:nvCxnSpPr>
        <p:spPr>
          <a:xfrm>
            <a:off x="4420595" y="3709682"/>
            <a:ext cx="28707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/>
          <p:cNvCxnSpPr/>
          <p:nvPr/>
        </p:nvCxnSpPr>
        <p:spPr>
          <a:xfrm flipH="1">
            <a:off x="7917367" y="2419814"/>
            <a:ext cx="32338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單箭頭接點 20"/>
          <p:cNvCxnSpPr/>
          <p:nvPr/>
        </p:nvCxnSpPr>
        <p:spPr>
          <a:xfrm flipH="1">
            <a:off x="7839308" y="2669723"/>
            <a:ext cx="32338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/>
          <p:cNvCxnSpPr/>
          <p:nvPr/>
        </p:nvCxnSpPr>
        <p:spPr>
          <a:xfrm flipH="1">
            <a:off x="7738948" y="2882874"/>
            <a:ext cx="32338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2"/>
          <p:cNvCxnSpPr/>
          <p:nvPr/>
        </p:nvCxnSpPr>
        <p:spPr>
          <a:xfrm flipH="1">
            <a:off x="7677615" y="3111100"/>
            <a:ext cx="32338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23"/>
          <p:cNvCxnSpPr/>
          <p:nvPr/>
        </p:nvCxnSpPr>
        <p:spPr>
          <a:xfrm flipH="1">
            <a:off x="7554953" y="3309285"/>
            <a:ext cx="32338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/>
          <p:cNvCxnSpPr/>
          <p:nvPr/>
        </p:nvCxnSpPr>
        <p:spPr>
          <a:xfrm flipH="1">
            <a:off x="7393261" y="3527747"/>
            <a:ext cx="32338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/>
          <p:cNvCxnSpPr/>
          <p:nvPr/>
        </p:nvCxnSpPr>
        <p:spPr>
          <a:xfrm flipH="1">
            <a:off x="7320777" y="3698531"/>
            <a:ext cx="32338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接點 29"/>
          <p:cNvCxnSpPr/>
          <p:nvPr/>
        </p:nvCxnSpPr>
        <p:spPr>
          <a:xfrm flipV="1">
            <a:off x="7256967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接點 30"/>
          <p:cNvCxnSpPr/>
          <p:nvPr/>
        </p:nvCxnSpPr>
        <p:spPr>
          <a:xfrm flipV="1">
            <a:off x="4790221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圖片 28"/>
          <p:cNvPicPr>
            <a:picLocks noChangeAspect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54209" y="1735200"/>
            <a:ext cx="6095238" cy="45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654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62631" y="1735200"/>
            <a:ext cx="6095238" cy="4571429"/>
          </a:xfrm>
          <a:prstGeom prst="rect">
            <a:avLst/>
          </a:prstGeom>
        </p:spPr>
      </p:pic>
      <p:sp>
        <p:nvSpPr>
          <p:cNvPr id="4" name="文字版面配置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Multi-Cut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11</a:t>
            </a:fld>
            <a:endParaRPr lang="fr-FR"/>
          </a:p>
        </p:txBody>
      </p:sp>
      <p:sp>
        <p:nvSpPr>
          <p:cNvPr id="19" name="文字方塊 18"/>
          <p:cNvSpPr txBox="1"/>
          <p:nvPr/>
        </p:nvSpPr>
        <p:spPr>
          <a:xfrm>
            <a:off x="9027617" y="1891246"/>
            <a:ext cx="471989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Top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8856533" y="5139640"/>
            <a:ext cx="884216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Bottom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21" name="直線單箭頭接點 20"/>
          <p:cNvCxnSpPr/>
          <p:nvPr/>
        </p:nvCxnSpPr>
        <p:spPr>
          <a:xfrm flipV="1">
            <a:off x="9203276" y="2421200"/>
            <a:ext cx="0" cy="172371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/>
          <p:cNvCxnSpPr/>
          <p:nvPr/>
        </p:nvCxnSpPr>
        <p:spPr>
          <a:xfrm>
            <a:off x="9203276" y="4144911"/>
            <a:ext cx="0" cy="9947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字方塊 23"/>
          <p:cNvSpPr txBox="1"/>
          <p:nvPr/>
        </p:nvSpPr>
        <p:spPr>
          <a:xfrm>
            <a:off x="1061168" y="4880187"/>
            <a:ext cx="1579920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Multi-Cut-2</a:t>
            </a:r>
            <a:endParaRPr lang="zh-TW" altLang="en-US" sz="24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1056359" y="2945202"/>
            <a:ext cx="1584729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Multi-Cut-4</a:t>
            </a:r>
            <a:endParaRPr lang="zh-TW" altLang="en-US" sz="24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61963" y="1735200"/>
            <a:ext cx="6095238" cy="45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167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圖片 1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569693"/>
            <a:ext cx="6095238" cy="4571429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4120581" y="2096074"/>
            <a:ext cx="472684" cy="1530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 18"/>
          <p:cNvSpPr/>
          <p:nvPr/>
        </p:nvSpPr>
        <p:spPr>
          <a:xfrm>
            <a:off x="1835051" y="5213481"/>
            <a:ext cx="90967" cy="213045"/>
          </a:xfrm>
          <a:prstGeom prst="rect">
            <a:avLst/>
          </a:prstGeom>
          <a:solidFill>
            <a:schemeClr val="accent3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08C3D0B9-BC05-4810-B7A6-4BAFB4EB87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12</a:t>
            </a:fld>
            <a:endParaRPr lang="fr-FR"/>
          </a:p>
        </p:txBody>
      </p:sp>
      <p:sp>
        <p:nvSpPr>
          <p:cNvPr id="8" name="文字方塊 7"/>
          <p:cNvSpPr txBox="1"/>
          <p:nvPr/>
        </p:nvSpPr>
        <p:spPr>
          <a:xfrm>
            <a:off x="7947345" y="920889"/>
            <a:ext cx="2400657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zh-TW" altLang="en-US" sz="20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現行鋼筋配置示意圖</a:t>
            </a: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6000" y="1348955"/>
            <a:ext cx="6103346" cy="4683445"/>
          </a:xfrm>
          <a:prstGeom prst="rect">
            <a:avLst/>
          </a:prstGeom>
        </p:spPr>
      </p:pic>
      <p:sp>
        <p:nvSpPr>
          <p:cNvPr id="12" name="文字方塊 11"/>
          <p:cNvSpPr txBox="1"/>
          <p:nvPr/>
        </p:nvSpPr>
        <p:spPr>
          <a:xfrm>
            <a:off x="7819104" y="3369509"/>
            <a:ext cx="2657138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zh-TW" altLang="en-US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最佳化鋼筋配置示意圖</a:t>
            </a:r>
          </a:p>
        </p:txBody>
      </p:sp>
      <p:sp>
        <p:nvSpPr>
          <p:cNvPr id="21" name="矩形 20"/>
          <p:cNvSpPr/>
          <p:nvPr/>
        </p:nvSpPr>
        <p:spPr>
          <a:xfrm>
            <a:off x="1960673" y="2422947"/>
            <a:ext cx="601211" cy="1206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矩形 21"/>
          <p:cNvSpPr/>
          <p:nvPr/>
        </p:nvSpPr>
        <p:spPr>
          <a:xfrm>
            <a:off x="977327" y="4891484"/>
            <a:ext cx="846000" cy="306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矩形 22"/>
          <p:cNvSpPr/>
          <p:nvPr/>
        </p:nvSpPr>
        <p:spPr>
          <a:xfrm>
            <a:off x="4477689" y="5100662"/>
            <a:ext cx="250056" cy="306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31527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9" grpId="0" animBg="1"/>
      <p:bldP spid="21" grpId="0" animBg="1"/>
      <p:bldP spid="22" grpId="0" animBg="1"/>
      <p:bldP spid="2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818393-CB14-1848-9D15-D29FF2BE83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13</a:t>
            </a:fld>
            <a:endParaRPr lang="fr-FR"/>
          </a:p>
        </p:txBody>
      </p:sp>
      <p:pic>
        <p:nvPicPr>
          <p:cNvPr id="5" name="Picture 1" descr="/var/folders/rp/1m3l6v2x0dq9jdn72y0fvxhr0000gn/T/com.microsoft.Powerpoint/WebArchiveCopyPasteTempFiles/p13062">
            <a:extLst>
              <a:ext uri="{FF2B5EF4-FFF2-40B4-BE49-F238E27FC236}">
                <a16:creationId xmlns:a16="http://schemas.microsoft.com/office/drawing/2014/main" id="{F3E4C39D-C332-1A4F-85C1-8A322B3B1943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2" r="2232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4690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43243" y="1733529"/>
            <a:ext cx="6095238" cy="4571429"/>
          </a:xfrm>
          <a:prstGeom prst="rect">
            <a:avLst/>
          </a:prstGeom>
        </p:spPr>
      </p:pic>
      <p:sp>
        <p:nvSpPr>
          <p:cNvPr id="4" name="文字版面配置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Design Shear - Vu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14</a:t>
            </a:fld>
            <a:endParaRPr lang="fr-FR"/>
          </a:p>
        </p:txBody>
      </p:sp>
      <p:graphicFrame>
        <p:nvGraphicFramePr>
          <p:cNvPr id="6" name="物件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13359389"/>
              </p:ext>
            </p:extLst>
          </p:nvPr>
        </p:nvGraphicFramePr>
        <p:xfrm>
          <a:off x="7817770" y="2556952"/>
          <a:ext cx="14224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448" name="Equation" r:id="rId5" imgW="1422360" imgH="355320" progId="Equation.DSMT4">
                  <p:embed/>
                </p:oleObj>
              </mc:Choice>
              <mc:Fallback>
                <p:oleObj name="Equation" r:id="rId5" imgW="1422360" imgH="355320" progId="Equation.DSMT4">
                  <p:embed/>
                  <p:pic>
                    <p:nvPicPr>
                      <p:cNvPr id="6" name="物件 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817770" y="2556952"/>
                        <a:ext cx="1422400" cy="355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物件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12971776"/>
              </p:ext>
            </p:extLst>
          </p:nvPr>
        </p:nvGraphicFramePr>
        <p:xfrm>
          <a:off x="7817770" y="3313257"/>
          <a:ext cx="469900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449" name="Equation" r:id="rId7" imgW="469800" imgH="330120" progId="Equation.DSMT4">
                  <p:embed/>
                </p:oleObj>
              </mc:Choice>
              <mc:Fallback>
                <p:oleObj name="Equation" r:id="rId7" imgW="469800" imgH="330120" progId="Equation.DSMT4">
                  <p:embed/>
                  <p:pic>
                    <p:nvPicPr>
                      <p:cNvPr id="2" name="物件 1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817770" y="3313257"/>
                        <a:ext cx="469900" cy="330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0" name="直線單箭頭接點 9"/>
          <p:cNvCxnSpPr/>
          <p:nvPr/>
        </p:nvCxnSpPr>
        <p:spPr>
          <a:xfrm>
            <a:off x="7538489" y="3838357"/>
            <a:ext cx="0" cy="1959967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物件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70793464"/>
              </p:ext>
            </p:extLst>
          </p:nvPr>
        </p:nvGraphicFramePr>
        <p:xfrm>
          <a:off x="7817770" y="4437340"/>
          <a:ext cx="3733800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450" name="Equation" r:id="rId9" imgW="3733560" imgH="761760" progId="Equation.DSMT4">
                  <p:embed/>
                </p:oleObj>
              </mc:Choice>
              <mc:Fallback>
                <p:oleObj name="Equation" r:id="rId9" imgW="3733560" imgH="761760" progId="Equation.DSMT4">
                  <p:embed/>
                  <p:pic>
                    <p:nvPicPr>
                      <p:cNvPr id="5" name="物件 4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817770" y="4437340"/>
                        <a:ext cx="3733800" cy="76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1" name="直線單箭頭接點 30"/>
          <p:cNvCxnSpPr/>
          <p:nvPr/>
        </p:nvCxnSpPr>
        <p:spPr>
          <a:xfrm>
            <a:off x="7538494" y="3118357"/>
            <a:ext cx="0" cy="72000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3572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圖片 27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62281" y="1734505"/>
            <a:ext cx="6095238" cy="4571429"/>
          </a:xfrm>
          <a:prstGeom prst="rect">
            <a:avLst/>
          </a:prstGeom>
        </p:spPr>
      </p:pic>
      <p:sp>
        <p:nvSpPr>
          <p:cNvPr id="5" name="文字版面配置區 4"/>
          <p:cNvSpPr>
            <a:spLocks noGrp="1"/>
          </p:cNvSpPr>
          <p:nvPr>
            <p:ph type="body" sz="quarter" idx="10"/>
          </p:nvPr>
        </p:nvSpPr>
        <p:spPr>
          <a:xfrm>
            <a:off x="839787" y="660400"/>
            <a:ext cx="5688603" cy="1311128"/>
          </a:xfrm>
        </p:spPr>
        <p:txBody>
          <a:bodyPr/>
          <a:lstStyle/>
          <a:p>
            <a:r>
              <a:rPr lang="en-US" altLang="zh-TW" dirty="0"/>
              <a:t>Shear Reinforcement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15</a:t>
            </a:fld>
            <a:endParaRPr lang="fr-FR"/>
          </a:p>
        </p:txBody>
      </p:sp>
      <p:graphicFrame>
        <p:nvGraphicFramePr>
          <p:cNvPr id="17" name="物件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30262475"/>
              </p:ext>
            </p:extLst>
          </p:nvPr>
        </p:nvGraphicFramePr>
        <p:xfrm>
          <a:off x="8610600" y="4878395"/>
          <a:ext cx="3543300" cy="812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898" name="Equation" r:id="rId5" imgW="3543120" imgH="812520" progId="Equation.DSMT4">
                  <p:embed/>
                </p:oleObj>
              </mc:Choice>
              <mc:Fallback>
                <p:oleObj name="Equation" r:id="rId5" imgW="3543120" imgH="812520" progId="Equation.DSMT4">
                  <p:embed/>
                  <p:pic>
                    <p:nvPicPr>
                      <p:cNvPr id="8" name="物件 7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610600" y="4878395"/>
                        <a:ext cx="3543300" cy="812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物件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75482438"/>
              </p:ext>
            </p:extLst>
          </p:nvPr>
        </p:nvGraphicFramePr>
        <p:xfrm>
          <a:off x="8610600" y="2217697"/>
          <a:ext cx="2095500" cy="49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899" name="Equation" r:id="rId7" imgW="2095200" imgH="495000" progId="Equation.DSMT4">
                  <p:embed/>
                </p:oleObj>
              </mc:Choice>
              <mc:Fallback>
                <p:oleObj name="Equation" r:id="rId7" imgW="2095200" imgH="495000" progId="Equation.DSMT4">
                  <p:embed/>
                  <p:pic>
                    <p:nvPicPr>
                      <p:cNvPr id="18" name="物件 17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610600" y="2217697"/>
                        <a:ext cx="2095500" cy="495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物件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67062010"/>
              </p:ext>
            </p:extLst>
          </p:nvPr>
        </p:nvGraphicFramePr>
        <p:xfrm>
          <a:off x="8610600" y="3872992"/>
          <a:ext cx="1778000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900" name="Equation" r:id="rId9" imgW="1777680" imgH="482400" progId="Equation.DSMT4">
                  <p:embed/>
                </p:oleObj>
              </mc:Choice>
              <mc:Fallback>
                <p:oleObj name="Equation" r:id="rId9" imgW="1777680" imgH="482400" progId="Equation.DSMT4">
                  <p:embed/>
                  <p:pic>
                    <p:nvPicPr>
                      <p:cNvPr id="19" name="物件 18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8610600" y="3872992"/>
                        <a:ext cx="1778000" cy="482600"/>
                      </a:xfrm>
                      <a:prstGeom prst="rect">
                        <a:avLst/>
                      </a:prstGeom>
                      <a:solidFill>
                        <a:srgbClr val="F7F7F7"/>
                      </a:solidFill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3" name="直線單箭頭接點 22"/>
          <p:cNvCxnSpPr/>
          <p:nvPr/>
        </p:nvCxnSpPr>
        <p:spPr>
          <a:xfrm>
            <a:off x="7357736" y="4020331"/>
            <a:ext cx="0" cy="825886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" name="物件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76964629"/>
              </p:ext>
            </p:extLst>
          </p:nvPr>
        </p:nvGraphicFramePr>
        <p:xfrm>
          <a:off x="1631200" y="3083256"/>
          <a:ext cx="1054100" cy="1054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901" name="Equation" r:id="rId11" imgW="1054080" imgH="1054080" progId="Equation.DSMT4">
                  <p:embed/>
                </p:oleObj>
              </mc:Choice>
              <mc:Fallback>
                <p:oleObj name="Equation" r:id="rId11" imgW="1054080" imgH="1054080" progId="Equation.DSMT4">
                  <p:embed/>
                  <p:pic>
                    <p:nvPicPr>
                      <p:cNvPr id="4" name="物件 3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631200" y="3083256"/>
                        <a:ext cx="1054100" cy="1054100"/>
                      </a:xfrm>
                      <a:prstGeom prst="rect">
                        <a:avLst/>
                      </a:prstGeom>
                      <a:solidFill>
                        <a:srgbClr val="F7F7F7"/>
                      </a:solidFill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6" name="直線單箭頭接點 25"/>
          <p:cNvCxnSpPr/>
          <p:nvPr/>
        </p:nvCxnSpPr>
        <p:spPr>
          <a:xfrm flipH="1">
            <a:off x="3047344" y="3610306"/>
            <a:ext cx="11737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/>
          <p:cNvCxnSpPr/>
          <p:nvPr/>
        </p:nvCxnSpPr>
        <p:spPr>
          <a:xfrm>
            <a:off x="7432156" y="4146191"/>
            <a:ext cx="1116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字方塊 2"/>
          <p:cNvSpPr txBox="1"/>
          <p:nvPr/>
        </p:nvSpPr>
        <p:spPr>
          <a:xfrm>
            <a:off x="11148114" y="3904680"/>
            <a:ext cx="739946" cy="437043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5.11.5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6" name="直線單箭頭接點 5"/>
          <p:cNvCxnSpPr/>
          <p:nvPr/>
        </p:nvCxnSpPr>
        <p:spPr>
          <a:xfrm>
            <a:off x="10515600" y="4146191"/>
            <a:ext cx="478465" cy="0"/>
          </a:xfrm>
          <a:prstGeom prst="straightConnector1">
            <a:avLst/>
          </a:prstGeom>
          <a:ln>
            <a:solidFill>
              <a:schemeClr val="accent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2446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66400" y="1731600"/>
            <a:ext cx="6095238" cy="4571429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66400" y="1731600"/>
            <a:ext cx="6095238" cy="4571429"/>
          </a:xfrm>
          <a:prstGeom prst="rect">
            <a:avLst/>
          </a:prstGeom>
        </p:spPr>
      </p:pic>
      <p:sp>
        <p:nvSpPr>
          <p:cNvPr id="5" name="文字版面配置區 4"/>
          <p:cNvSpPr>
            <a:spLocks noGrp="1"/>
          </p:cNvSpPr>
          <p:nvPr>
            <p:ph type="body" sz="quarter" idx="10"/>
          </p:nvPr>
        </p:nvSpPr>
        <p:spPr>
          <a:xfrm>
            <a:off x="839787" y="660400"/>
            <a:ext cx="5688603" cy="1311128"/>
          </a:xfrm>
        </p:spPr>
        <p:txBody>
          <a:bodyPr/>
          <a:lstStyle/>
          <a:p>
            <a:r>
              <a:rPr lang="en-US" altLang="zh-TW" dirty="0"/>
              <a:t>Shear Reinforcement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16</a:t>
            </a:fld>
            <a:endParaRPr lang="fr-FR"/>
          </a:p>
        </p:txBody>
      </p:sp>
      <p:graphicFrame>
        <p:nvGraphicFramePr>
          <p:cNvPr id="13" name="物件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07630601"/>
              </p:ext>
            </p:extLst>
          </p:nvPr>
        </p:nvGraphicFramePr>
        <p:xfrm>
          <a:off x="7670800" y="4120032"/>
          <a:ext cx="36830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922" name="Equation" r:id="rId6" imgW="3682800" imgH="685800" progId="Equation.DSMT4">
                  <p:embed/>
                </p:oleObj>
              </mc:Choice>
              <mc:Fallback>
                <p:oleObj name="Equation" r:id="rId6" imgW="3682800" imgH="685800" progId="Equation.DSMT4">
                  <p:embed/>
                  <p:pic>
                    <p:nvPicPr>
                      <p:cNvPr id="13" name="物件 12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670800" y="4120032"/>
                        <a:ext cx="3683000" cy="685800"/>
                      </a:xfrm>
                      <a:prstGeom prst="rect">
                        <a:avLst/>
                      </a:prstGeom>
                      <a:solidFill>
                        <a:srgbClr val="F7F7F7"/>
                      </a:solidFill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4" name="直線單箭頭接點 13"/>
          <p:cNvCxnSpPr/>
          <p:nvPr/>
        </p:nvCxnSpPr>
        <p:spPr>
          <a:xfrm>
            <a:off x="7549116" y="4001035"/>
            <a:ext cx="91440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單箭頭接點 7"/>
          <p:cNvCxnSpPr/>
          <p:nvPr/>
        </p:nvCxnSpPr>
        <p:spPr>
          <a:xfrm>
            <a:off x="4635791" y="1954538"/>
            <a:ext cx="2913325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物件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161131"/>
              </p:ext>
            </p:extLst>
          </p:nvPr>
        </p:nvGraphicFramePr>
        <p:xfrm>
          <a:off x="5346591" y="1325888"/>
          <a:ext cx="1333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923" name="Equation" r:id="rId8" imgW="1333440" imgH="609480" progId="Equation.DSMT4">
                  <p:embed/>
                </p:oleObj>
              </mc:Choice>
              <mc:Fallback>
                <p:oleObj name="Equation" r:id="rId8" imgW="1333440" imgH="609480" progId="Equation.DSMT4">
                  <p:embed/>
                  <p:pic>
                    <p:nvPicPr>
                      <p:cNvPr id="10" name="物件 9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346591" y="1325888"/>
                        <a:ext cx="1333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矩形 14"/>
          <p:cNvSpPr/>
          <p:nvPr/>
        </p:nvSpPr>
        <p:spPr>
          <a:xfrm>
            <a:off x="4756676" y="2906665"/>
            <a:ext cx="252000" cy="1224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/>
          <p:cNvSpPr/>
          <p:nvPr/>
        </p:nvSpPr>
        <p:spPr>
          <a:xfrm>
            <a:off x="5026735" y="4132052"/>
            <a:ext cx="2157772" cy="126000"/>
          </a:xfrm>
          <a:prstGeom prst="rect">
            <a:avLst/>
          </a:prstGeom>
          <a:solidFill>
            <a:schemeClr val="accent3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 17"/>
          <p:cNvSpPr/>
          <p:nvPr/>
        </p:nvSpPr>
        <p:spPr>
          <a:xfrm>
            <a:off x="7177888" y="2906665"/>
            <a:ext cx="98795" cy="1224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19" name="物件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49180703"/>
              </p:ext>
            </p:extLst>
          </p:nvPr>
        </p:nvGraphicFramePr>
        <p:xfrm>
          <a:off x="4917180" y="5992745"/>
          <a:ext cx="2032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924" name="Equation" r:id="rId10" imgW="203040" imgH="609480" progId="Equation.DSMT4">
                  <p:embed/>
                </p:oleObj>
              </mc:Choice>
              <mc:Fallback>
                <p:oleObj name="Equation" r:id="rId10" imgW="203040" imgH="609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917180" y="5992745"/>
                        <a:ext cx="2032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物件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54889445"/>
              </p:ext>
            </p:extLst>
          </p:nvPr>
        </p:nvGraphicFramePr>
        <p:xfrm>
          <a:off x="7074012" y="5997244"/>
          <a:ext cx="190500" cy="600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925" name="Equation" r:id="rId12" imgW="190514" imgH="600191" progId="Equation.DSMT4">
                  <p:embed/>
                </p:oleObj>
              </mc:Choice>
              <mc:Fallback>
                <p:oleObj name="Equation" r:id="rId12" imgW="190514" imgH="600191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7074012" y="5997244"/>
                        <a:ext cx="190500" cy="600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12966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Outline</a:t>
            </a:r>
            <a:endParaRPr lang="fr-FR" altLang="zh-TW" dirty="0">
              <a:solidFill>
                <a:srgbClr val="1ABC9C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17</a:t>
            </a:fld>
            <a:endParaRPr lang="fr-FR"/>
          </a:p>
        </p:txBody>
      </p:sp>
      <p:sp>
        <p:nvSpPr>
          <p:cNvPr id="4" name="TextBox 8"/>
          <p:cNvSpPr txBox="1"/>
          <p:nvPr/>
        </p:nvSpPr>
        <p:spPr>
          <a:xfrm>
            <a:off x="2248811" y="3683683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r>
              <a:rPr lang="fr-FR" sz="2800" dirty="0">
                <a:solidFill>
                  <a:schemeClr val="accent1"/>
                </a:solidFill>
              </a:rPr>
              <a:t>Part 1</a:t>
            </a:r>
          </a:p>
        </p:txBody>
      </p:sp>
      <p:sp>
        <p:nvSpPr>
          <p:cNvPr id="5" name="TextBox 9"/>
          <p:cNvSpPr txBox="1"/>
          <p:nvPr/>
        </p:nvSpPr>
        <p:spPr>
          <a:xfrm>
            <a:off x="2248811" y="4206903"/>
            <a:ext cx="1692000" cy="39389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Objective</a:t>
            </a:r>
          </a:p>
        </p:txBody>
      </p:sp>
      <p:grpSp>
        <p:nvGrpSpPr>
          <p:cNvPr id="6" name="Group 21"/>
          <p:cNvGrpSpPr/>
          <p:nvPr/>
        </p:nvGrpSpPr>
        <p:grpSpPr>
          <a:xfrm>
            <a:off x="2073168" y="5431842"/>
            <a:ext cx="364329" cy="364329"/>
            <a:chOff x="3173014" y="2956717"/>
            <a:chExt cx="944566" cy="944566"/>
          </a:xfrm>
        </p:grpSpPr>
        <p:sp>
          <p:nvSpPr>
            <p:cNvPr id="7" name="Oval 23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Oval 22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9" name="Straight Connector 33"/>
          <p:cNvCxnSpPr>
            <a:stCxn id="7" idx="6"/>
          </p:cNvCxnSpPr>
          <p:nvPr/>
        </p:nvCxnSpPr>
        <p:spPr>
          <a:xfrm>
            <a:off x="2437497" y="5614007"/>
            <a:ext cx="216000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49"/>
          <p:cNvGrpSpPr/>
          <p:nvPr/>
        </p:nvGrpSpPr>
        <p:grpSpPr>
          <a:xfrm>
            <a:off x="4587903" y="5431842"/>
            <a:ext cx="364329" cy="364329"/>
            <a:chOff x="3173014" y="2956717"/>
            <a:chExt cx="944566" cy="944566"/>
          </a:xfrm>
        </p:grpSpPr>
        <p:sp>
          <p:nvSpPr>
            <p:cNvPr id="11" name="Oval 50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" name="Oval 51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13" name="Straight Connector 52"/>
          <p:cNvCxnSpPr>
            <a:stCxn id="11" idx="6"/>
          </p:cNvCxnSpPr>
          <p:nvPr/>
        </p:nvCxnSpPr>
        <p:spPr>
          <a:xfrm>
            <a:off x="4952232" y="5614007"/>
            <a:ext cx="216000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53"/>
          <p:cNvGrpSpPr/>
          <p:nvPr/>
        </p:nvGrpSpPr>
        <p:grpSpPr>
          <a:xfrm>
            <a:off x="7113274" y="5431842"/>
            <a:ext cx="364329" cy="364329"/>
            <a:chOff x="3173014" y="2956717"/>
            <a:chExt cx="944566" cy="944566"/>
          </a:xfrm>
        </p:grpSpPr>
        <p:sp>
          <p:nvSpPr>
            <p:cNvPr id="15" name="Oval 54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6" name="Oval 55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17" name="Straight Connector 56"/>
          <p:cNvCxnSpPr>
            <a:stCxn id="15" idx="6"/>
          </p:cNvCxnSpPr>
          <p:nvPr/>
        </p:nvCxnSpPr>
        <p:spPr>
          <a:xfrm>
            <a:off x="7477603" y="5614007"/>
            <a:ext cx="216000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61"/>
          <p:cNvGrpSpPr/>
          <p:nvPr/>
        </p:nvGrpSpPr>
        <p:grpSpPr>
          <a:xfrm>
            <a:off x="9654715" y="5431842"/>
            <a:ext cx="364329" cy="364329"/>
            <a:chOff x="3173014" y="2956717"/>
            <a:chExt cx="944566" cy="944566"/>
          </a:xfrm>
        </p:grpSpPr>
        <p:sp>
          <p:nvSpPr>
            <p:cNvPr id="19" name="Oval 62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0" name="Oval 63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21" name="Straight Connector 69"/>
          <p:cNvCxnSpPr/>
          <p:nvPr/>
        </p:nvCxnSpPr>
        <p:spPr>
          <a:xfrm flipV="1">
            <a:off x="2248811" y="3817257"/>
            <a:ext cx="0" cy="16145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72"/>
          <p:cNvCxnSpPr/>
          <p:nvPr/>
        </p:nvCxnSpPr>
        <p:spPr>
          <a:xfrm flipV="1">
            <a:off x="4762369" y="2191657"/>
            <a:ext cx="0" cy="32401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74"/>
          <p:cNvSpPr txBox="1"/>
          <p:nvPr/>
        </p:nvSpPr>
        <p:spPr>
          <a:xfrm>
            <a:off x="4762369" y="2026815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fr-FR" altLang="zh-TW" dirty="0"/>
              <a:t>Part 2</a:t>
            </a:r>
          </a:p>
        </p:txBody>
      </p:sp>
      <p:sp>
        <p:nvSpPr>
          <p:cNvPr id="24" name="TextBox 75"/>
          <p:cNvSpPr txBox="1"/>
          <p:nvPr/>
        </p:nvSpPr>
        <p:spPr>
          <a:xfrm>
            <a:off x="4762369" y="2550035"/>
            <a:ext cx="1692000" cy="39389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lnSpc>
                <a:spcPct val="120000"/>
              </a:lnSpc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zh-TW" dirty="0"/>
              <a:t>Methodology</a:t>
            </a:r>
            <a:endParaRPr lang="fr-FR" altLang="zh-TW" dirty="0"/>
          </a:p>
        </p:txBody>
      </p:sp>
      <p:sp>
        <p:nvSpPr>
          <p:cNvPr id="25" name="TextBox 81"/>
          <p:cNvSpPr txBox="1"/>
          <p:nvPr/>
        </p:nvSpPr>
        <p:spPr>
          <a:xfrm>
            <a:off x="7281009" y="3683683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r>
              <a:rPr lang="fr-FR" altLang="zh-TW" sz="2800" dirty="0">
                <a:solidFill>
                  <a:schemeClr val="accent1"/>
                </a:solidFill>
              </a:rPr>
              <a:t>Part 3</a:t>
            </a:r>
          </a:p>
        </p:txBody>
      </p:sp>
      <p:sp>
        <p:nvSpPr>
          <p:cNvPr id="26" name="TextBox 82"/>
          <p:cNvSpPr txBox="1"/>
          <p:nvPr/>
        </p:nvSpPr>
        <p:spPr>
          <a:xfrm>
            <a:off x="7281009" y="4206903"/>
            <a:ext cx="1692000" cy="75713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Condition</a:t>
            </a:r>
          </a:p>
          <a:p>
            <a:pPr>
              <a:lnSpc>
                <a:spcPct val="120000"/>
              </a:lnSpc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- Flexural</a:t>
            </a:r>
          </a:p>
        </p:txBody>
      </p:sp>
      <p:cxnSp>
        <p:nvCxnSpPr>
          <p:cNvPr id="27" name="Straight Connector 83"/>
          <p:cNvCxnSpPr/>
          <p:nvPr/>
        </p:nvCxnSpPr>
        <p:spPr>
          <a:xfrm flipV="1">
            <a:off x="7281009" y="3817257"/>
            <a:ext cx="0" cy="16145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87"/>
          <p:cNvCxnSpPr/>
          <p:nvPr/>
        </p:nvCxnSpPr>
        <p:spPr>
          <a:xfrm flipV="1">
            <a:off x="9813846" y="2191657"/>
            <a:ext cx="0" cy="32401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88"/>
          <p:cNvSpPr txBox="1"/>
          <p:nvPr/>
        </p:nvSpPr>
        <p:spPr>
          <a:xfrm>
            <a:off x="9792580" y="2026815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fr-FR" altLang="zh-TW" dirty="0"/>
              <a:t>Part 4</a:t>
            </a:r>
          </a:p>
        </p:txBody>
      </p:sp>
      <p:sp>
        <p:nvSpPr>
          <p:cNvPr id="30" name="TextBox 89"/>
          <p:cNvSpPr txBox="1"/>
          <p:nvPr/>
        </p:nvSpPr>
        <p:spPr>
          <a:xfrm>
            <a:off x="9792580" y="2550035"/>
            <a:ext cx="1692000" cy="734945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lnSpc>
                <a:spcPct val="120000"/>
              </a:lnSpc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dirty="0" err="1"/>
              <a:t>Seismic</a:t>
            </a:r>
            <a:r>
              <a:rPr lang="fr-FR" dirty="0"/>
              <a:t> Verification</a:t>
            </a:r>
          </a:p>
        </p:txBody>
      </p:sp>
    </p:spTree>
    <p:extLst>
      <p:ext uri="{BB962C8B-B14F-4D97-AF65-F5344CB8AC3E}">
        <p14:creationId xmlns:p14="http://schemas.microsoft.com/office/powerpoint/2010/main" val="299113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8382" y="1731600"/>
            <a:ext cx="6095238" cy="4571429"/>
          </a:xfrm>
          <a:prstGeom prst="rect">
            <a:avLst/>
          </a:prstGeom>
        </p:spPr>
      </p:pic>
      <p:pic>
        <p:nvPicPr>
          <p:cNvPr id="45" name="圖片 44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731600"/>
            <a:ext cx="6095238" cy="4571429"/>
          </a:xfrm>
          <a:prstGeom prst="rect">
            <a:avLst/>
          </a:prstGeom>
        </p:spPr>
      </p:pic>
      <p:sp>
        <p:nvSpPr>
          <p:cNvPr id="4" name="文字版面配置區 3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8697912" cy="701731"/>
          </a:xfrm>
        </p:spPr>
        <p:txBody>
          <a:bodyPr/>
          <a:lstStyle/>
          <a:p>
            <a:r>
              <a:rPr lang="en-US" altLang="zh-TW" dirty="0"/>
              <a:t>Optimization vs Convention</a:t>
            </a:r>
            <a:endParaRPr lang="zh-TW" alt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18</a:t>
            </a:fld>
            <a:endParaRPr lang="fr-FR"/>
          </a:p>
        </p:txBody>
      </p:sp>
      <p:sp>
        <p:nvSpPr>
          <p:cNvPr id="34" name="文字方塊 33"/>
          <p:cNvSpPr txBox="1"/>
          <p:nvPr/>
        </p:nvSpPr>
        <p:spPr>
          <a:xfrm>
            <a:off x="1062381" y="2606139"/>
            <a:ext cx="796052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10-#10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5" name="文字方塊 34"/>
          <p:cNvSpPr txBox="1"/>
          <p:nvPr/>
        </p:nvSpPr>
        <p:spPr>
          <a:xfrm>
            <a:off x="2982714" y="3817203"/>
            <a:ext cx="704680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3-#10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6" name="文字方塊 35"/>
          <p:cNvSpPr txBox="1"/>
          <p:nvPr/>
        </p:nvSpPr>
        <p:spPr>
          <a:xfrm>
            <a:off x="4801117" y="2268632"/>
            <a:ext cx="796052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12-#10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7" name="文字方塊 36"/>
          <p:cNvSpPr txBox="1"/>
          <p:nvPr/>
        </p:nvSpPr>
        <p:spPr>
          <a:xfrm>
            <a:off x="7439202" y="2271069"/>
            <a:ext cx="704680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19-#8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8" name="文字方塊 37"/>
          <p:cNvSpPr txBox="1"/>
          <p:nvPr/>
        </p:nvSpPr>
        <p:spPr>
          <a:xfrm>
            <a:off x="2971036" y="5142544"/>
            <a:ext cx="704680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12-#8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9" name="文字方塊 38"/>
          <p:cNvSpPr txBox="1"/>
          <p:nvPr/>
        </p:nvSpPr>
        <p:spPr>
          <a:xfrm>
            <a:off x="4870073" y="4814029"/>
            <a:ext cx="613309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9-#8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1960673" y="2584872"/>
            <a:ext cx="601211" cy="1206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矩形 40"/>
          <p:cNvSpPr/>
          <p:nvPr/>
        </p:nvSpPr>
        <p:spPr>
          <a:xfrm>
            <a:off x="4130106" y="2257999"/>
            <a:ext cx="472684" cy="1530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4" name="矩形 43"/>
          <p:cNvSpPr/>
          <p:nvPr/>
        </p:nvSpPr>
        <p:spPr>
          <a:xfrm>
            <a:off x="1844576" y="5375406"/>
            <a:ext cx="90967" cy="213045"/>
          </a:xfrm>
          <a:prstGeom prst="rect">
            <a:avLst/>
          </a:prstGeom>
          <a:solidFill>
            <a:schemeClr val="accent3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6" name="矩形 45"/>
          <p:cNvSpPr/>
          <p:nvPr/>
        </p:nvSpPr>
        <p:spPr>
          <a:xfrm>
            <a:off x="8489902" y="2247366"/>
            <a:ext cx="162000" cy="1152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7" name="矩形 46"/>
          <p:cNvSpPr/>
          <p:nvPr/>
        </p:nvSpPr>
        <p:spPr>
          <a:xfrm>
            <a:off x="8664701" y="5251918"/>
            <a:ext cx="1571276" cy="108000"/>
          </a:xfrm>
          <a:prstGeom prst="rect">
            <a:avLst/>
          </a:prstGeom>
          <a:solidFill>
            <a:schemeClr val="accent3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8" name="矩形 47"/>
          <p:cNvSpPr/>
          <p:nvPr/>
        </p:nvSpPr>
        <p:spPr>
          <a:xfrm>
            <a:off x="10225344" y="2247366"/>
            <a:ext cx="162000" cy="1152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9" name="矩形 48"/>
          <p:cNvSpPr/>
          <p:nvPr/>
        </p:nvSpPr>
        <p:spPr>
          <a:xfrm>
            <a:off x="8664701" y="3394834"/>
            <a:ext cx="1571276" cy="360000"/>
          </a:xfrm>
          <a:prstGeom prst="rect">
            <a:avLst/>
          </a:prstGeom>
          <a:solidFill>
            <a:schemeClr val="accent3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0" name="矩形 49"/>
          <p:cNvSpPr/>
          <p:nvPr/>
        </p:nvSpPr>
        <p:spPr>
          <a:xfrm>
            <a:off x="8527264" y="5362293"/>
            <a:ext cx="124638" cy="21954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1" name="矩形 50"/>
          <p:cNvSpPr/>
          <p:nvPr/>
        </p:nvSpPr>
        <p:spPr>
          <a:xfrm>
            <a:off x="10225344" y="5370919"/>
            <a:ext cx="124638" cy="21954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2" name="文字方塊 51"/>
          <p:cNvSpPr txBox="1"/>
          <p:nvPr/>
        </p:nvSpPr>
        <p:spPr>
          <a:xfrm>
            <a:off x="10947965" y="2271069"/>
            <a:ext cx="704680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19-#8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3" name="文字方塊 52"/>
          <p:cNvSpPr txBox="1"/>
          <p:nvPr/>
        </p:nvSpPr>
        <p:spPr>
          <a:xfrm>
            <a:off x="9143684" y="3754834"/>
            <a:ext cx="613309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6-#8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4" name="文字方塊 53"/>
          <p:cNvSpPr txBox="1"/>
          <p:nvPr/>
        </p:nvSpPr>
        <p:spPr>
          <a:xfrm>
            <a:off x="1091560" y="4600316"/>
            <a:ext cx="610103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7-#8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5" name="文字方塊 54"/>
          <p:cNvSpPr txBox="1"/>
          <p:nvPr/>
        </p:nvSpPr>
        <p:spPr>
          <a:xfrm>
            <a:off x="7439202" y="5090226"/>
            <a:ext cx="704680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10-#8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6" name="文字方塊 55"/>
          <p:cNvSpPr txBox="1"/>
          <p:nvPr/>
        </p:nvSpPr>
        <p:spPr>
          <a:xfrm>
            <a:off x="10947965" y="5090226"/>
            <a:ext cx="704680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10-#8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7" name="文字方塊 56"/>
          <p:cNvSpPr txBox="1"/>
          <p:nvPr/>
        </p:nvSpPr>
        <p:spPr>
          <a:xfrm>
            <a:off x="9143684" y="4754453"/>
            <a:ext cx="610103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7-#8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1" name="文字方塊 60"/>
          <p:cNvSpPr txBox="1"/>
          <p:nvPr/>
        </p:nvSpPr>
        <p:spPr>
          <a:xfrm>
            <a:off x="6998102" y="3911394"/>
            <a:ext cx="646972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102%</a:t>
            </a:r>
            <a:endParaRPr lang="zh-TW" altLang="en-US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2" name="文字方塊 61"/>
          <p:cNvSpPr txBox="1"/>
          <p:nvPr/>
        </p:nvSpPr>
        <p:spPr>
          <a:xfrm>
            <a:off x="6998102" y="4500810"/>
            <a:ext cx="646972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103%</a:t>
            </a:r>
            <a:endParaRPr lang="zh-TW" altLang="en-US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3" name="文字方塊 62"/>
          <p:cNvSpPr txBox="1"/>
          <p:nvPr/>
        </p:nvSpPr>
        <p:spPr>
          <a:xfrm>
            <a:off x="5243514" y="3790627"/>
            <a:ext cx="552395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78%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4" name="文字方塊 63"/>
          <p:cNvSpPr txBox="1"/>
          <p:nvPr/>
        </p:nvSpPr>
        <p:spPr>
          <a:xfrm>
            <a:off x="5243514" y="4380043"/>
            <a:ext cx="560410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94%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977327" y="5061608"/>
            <a:ext cx="846000" cy="306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9" name="矩形 58"/>
          <p:cNvSpPr/>
          <p:nvPr/>
        </p:nvSpPr>
        <p:spPr>
          <a:xfrm>
            <a:off x="4477689" y="5270786"/>
            <a:ext cx="250056" cy="306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53583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1" grpId="0" animBg="1"/>
      <p:bldP spid="44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8" grpId="0" animBg="1"/>
      <p:bldP spid="5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50400" y="1580400"/>
            <a:ext cx="6095238" cy="4571429"/>
          </a:xfrm>
          <a:prstGeom prst="rect">
            <a:avLst/>
          </a:prstGeom>
        </p:spPr>
      </p:pic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Factors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19</a:t>
            </a:fld>
            <a:endParaRPr lang="fr-FR"/>
          </a:p>
        </p:txBody>
      </p:sp>
      <p:cxnSp>
        <p:nvCxnSpPr>
          <p:cNvPr id="21" name="直線單箭頭接點 20"/>
          <p:cNvCxnSpPr/>
          <p:nvPr/>
        </p:nvCxnSpPr>
        <p:spPr>
          <a:xfrm>
            <a:off x="7453423" y="3431391"/>
            <a:ext cx="17074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/>
          <p:cNvSpPr txBox="1"/>
          <p:nvPr/>
        </p:nvSpPr>
        <p:spPr>
          <a:xfrm>
            <a:off x="1172077" y="2856163"/>
            <a:ext cx="1329851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Convention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aphicFrame>
        <p:nvGraphicFramePr>
          <p:cNvPr id="23" name="物件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43929178"/>
              </p:ext>
            </p:extLst>
          </p:nvPr>
        </p:nvGraphicFramePr>
        <p:xfrm>
          <a:off x="9407968" y="3241675"/>
          <a:ext cx="20701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757" name="Equation" r:id="rId4" imgW="2070000" imgH="380880" progId="Equation.DSMT4">
                  <p:embed/>
                </p:oleObj>
              </mc:Choice>
              <mc:Fallback>
                <p:oleObj name="Equation" r:id="rId4" imgW="2070000" imgH="380880" progId="Equation.DSMT4">
                  <p:embed/>
                  <p:pic>
                    <p:nvPicPr>
                      <p:cNvPr id="9" name="物件 8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407968" y="3241675"/>
                        <a:ext cx="2070100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6" name="直線單箭頭接點 25"/>
          <p:cNvCxnSpPr/>
          <p:nvPr/>
        </p:nvCxnSpPr>
        <p:spPr>
          <a:xfrm flipH="1">
            <a:off x="2647508" y="3069876"/>
            <a:ext cx="256244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物件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19068177"/>
              </p:ext>
            </p:extLst>
          </p:nvPr>
        </p:nvGraphicFramePr>
        <p:xfrm>
          <a:off x="9407968" y="2554431"/>
          <a:ext cx="12065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758" name="Equation" r:id="rId6" imgW="1206360" imgH="304560" progId="Equation.DSMT4">
                  <p:embed/>
                </p:oleObj>
              </mc:Choice>
              <mc:Fallback>
                <p:oleObj name="Equation" r:id="rId6" imgW="120636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407968" y="2554431"/>
                        <a:ext cx="12065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5" name="直線單箭頭接點 14"/>
          <p:cNvCxnSpPr/>
          <p:nvPr/>
        </p:nvCxnSpPr>
        <p:spPr>
          <a:xfrm>
            <a:off x="8325293" y="2706831"/>
            <a:ext cx="8355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/>
          <p:cNvSpPr/>
          <p:nvPr/>
        </p:nvSpPr>
        <p:spPr>
          <a:xfrm>
            <a:off x="4800289" y="2446536"/>
            <a:ext cx="496800" cy="11952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矩形 19"/>
          <p:cNvSpPr/>
          <p:nvPr/>
        </p:nvSpPr>
        <p:spPr>
          <a:xfrm>
            <a:off x="6879545" y="2100435"/>
            <a:ext cx="396000" cy="1530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01186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19" grpId="0" animBg="1"/>
      <p:bldP spid="2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Outline</a:t>
            </a:r>
            <a:endParaRPr lang="fr-FR" altLang="zh-TW" dirty="0">
              <a:solidFill>
                <a:srgbClr val="1ABC9C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</a:t>
            </a:fld>
            <a:endParaRPr lang="fr-FR"/>
          </a:p>
        </p:txBody>
      </p:sp>
      <p:sp>
        <p:nvSpPr>
          <p:cNvPr id="4" name="TextBox 8"/>
          <p:cNvSpPr txBox="1"/>
          <p:nvPr/>
        </p:nvSpPr>
        <p:spPr>
          <a:xfrm>
            <a:off x="2248811" y="3683683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r>
              <a:rPr lang="fr-FR" sz="2800" dirty="0">
                <a:solidFill>
                  <a:schemeClr val="accent1"/>
                </a:solidFill>
              </a:rPr>
              <a:t>Part 1</a:t>
            </a:r>
          </a:p>
        </p:txBody>
      </p:sp>
      <p:sp>
        <p:nvSpPr>
          <p:cNvPr id="5" name="TextBox 9"/>
          <p:cNvSpPr txBox="1"/>
          <p:nvPr/>
        </p:nvSpPr>
        <p:spPr>
          <a:xfrm>
            <a:off x="2248811" y="4206903"/>
            <a:ext cx="1692000" cy="39389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Objective</a:t>
            </a:r>
          </a:p>
        </p:txBody>
      </p:sp>
      <p:grpSp>
        <p:nvGrpSpPr>
          <p:cNvPr id="6" name="Group 21"/>
          <p:cNvGrpSpPr/>
          <p:nvPr/>
        </p:nvGrpSpPr>
        <p:grpSpPr>
          <a:xfrm>
            <a:off x="2073168" y="5431842"/>
            <a:ext cx="364329" cy="364329"/>
            <a:chOff x="3173014" y="2956717"/>
            <a:chExt cx="944566" cy="944566"/>
          </a:xfrm>
        </p:grpSpPr>
        <p:sp>
          <p:nvSpPr>
            <p:cNvPr id="7" name="Oval 23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Oval 22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9" name="Straight Connector 33"/>
          <p:cNvCxnSpPr>
            <a:stCxn id="7" idx="6"/>
          </p:cNvCxnSpPr>
          <p:nvPr/>
        </p:nvCxnSpPr>
        <p:spPr>
          <a:xfrm>
            <a:off x="2437497" y="5614007"/>
            <a:ext cx="216000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49"/>
          <p:cNvGrpSpPr/>
          <p:nvPr/>
        </p:nvGrpSpPr>
        <p:grpSpPr>
          <a:xfrm>
            <a:off x="4587903" y="5431842"/>
            <a:ext cx="364329" cy="364329"/>
            <a:chOff x="3173014" y="2956717"/>
            <a:chExt cx="944566" cy="944566"/>
          </a:xfrm>
        </p:grpSpPr>
        <p:sp>
          <p:nvSpPr>
            <p:cNvPr id="11" name="Oval 50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" name="Oval 51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13" name="Straight Connector 52"/>
          <p:cNvCxnSpPr>
            <a:stCxn id="11" idx="6"/>
          </p:cNvCxnSpPr>
          <p:nvPr/>
        </p:nvCxnSpPr>
        <p:spPr>
          <a:xfrm>
            <a:off x="4952232" y="5614007"/>
            <a:ext cx="216000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53"/>
          <p:cNvGrpSpPr/>
          <p:nvPr/>
        </p:nvGrpSpPr>
        <p:grpSpPr>
          <a:xfrm>
            <a:off x="7113274" y="5431842"/>
            <a:ext cx="364329" cy="364329"/>
            <a:chOff x="3173014" y="2956717"/>
            <a:chExt cx="944566" cy="944566"/>
          </a:xfrm>
        </p:grpSpPr>
        <p:sp>
          <p:nvSpPr>
            <p:cNvPr id="15" name="Oval 54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6" name="Oval 55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17" name="Straight Connector 56"/>
          <p:cNvCxnSpPr>
            <a:stCxn id="15" idx="6"/>
          </p:cNvCxnSpPr>
          <p:nvPr/>
        </p:nvCxnSpPr>
        <p:spPr>
          <a:xfrm>
            <a:off x="7477603" y="5614007"/>
            <a:ext cx="216000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61"/>
          <p:cNvGrpSpPr/>
          <p:nvPr/>
        </p:nvGrpSpPr>
        <p:grpSpPr>
          <a:xfrm>
            <a:off x="9654715" y="5431842"/>
            <a:ext cx="364329" cy="364329"/>
            <a:chOff x="3173014" y="2956717"/>
            <a:chExt cx="944566" cy="944566"/>
          </a:xfrm>
        </p:grpSpPr>
        <p:sp>
          <p:nvSpPr>
            <p:cNvPr id="19" name="Oval 62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0" name="Oval 63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21" name="Straight Connector 69"/>
          <p:cNvCxnSpPr/>
          <p:nvPr/>
        </p:nvCxnSpPr>
        <p:spPr>
          <a:xfrm flipV="1">
            <a:off x="2248811" y="3817257"/>
            <a:ext cx="0" cy="16145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72"/>
          <p:cNvCxnSpPr/>
          <p:nvPr/>
        </p:nvCxnSpPr>
        <p:spPr>
          <a:xfrm flipV="1">
            <a:off x="4762369" y="2191657"/>
            <a:ext cx="0" cy="32401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74"/>
          <p:cNvSpPr txBox="1"/>
          <p:nvPr/>
        </p:nvSpPr>
        <p:spPr>
          <a:xfrm>
            <a:off x="4762369" y="2026815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fr-FR" altLang="zh-TW" dirty="0"/>
              <a:t>Part 2</a:t>
            </a:r>
          </a:p>
        </p:txBody>
      </p:sp>
      <p:sp>
        <p:nvSpPr>
          <p:cNvPr id="24" name="TextBox 75"/>
          <p:cNvSpPr txBox="1"/>
          <p:nvPr/>
        </p:nvSpPr>
        <p:spPr>
          <a:xfrm>
            <a:off x="4762369" y="2550035"/>
            <a:ext cx="1692000" cy="39389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lnSpc>
                <a:spcPct val="120000"/>
              </a:lnSpc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zh-TW"/>
              <a:t>Methodology</a:t>
            </a:r>
            <a:endParaRPr lang="fr-FR" altLang="zh-TW" dirty="0"/>
          </a:p>
        </p:txBody>
      </p:sp>
      <p:sp>
        <p:nvSpPr>
          <p:cNvPr id="25" name="TextBox 81"/>
          <p:cNvSpPr txBox="1"/>
          <p:nvPr/>
        </p:nvSpPr>
        <p:spPr>
          <a:xfrm>
            <a:off x="7281009" y="3683683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r>
              <a:rPr lang="fr-FR" altLang="zh-TW" sz="2800" dirty="0">
                <a:solidFill>
                  <a:schemeClr val="accent1"/>
                </a:solidFill>
              </a:rPr>
              <a:t>Part 3</a:t>
            </a:r>
          </a:p>
        </p:txBody>
      </p:sp>
      <p:sp>
        <p:nvSpPr>
          <p:cNvPr id="26" name="TextBox 82"/>
          <p:cNvSpPr txBox="1"/>
          <p:nvPr/>
        </p:nvSpPr>
        <p:spPr>
          <a:xfrm>
            <a:off x="7281009" y="4206903"/>
            <a:ext cx="1692000" cy="39389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Condition</a:t>
            </a:r>
          </a:p>
        </p:txBody>
      </p:sp>
      <p:cxnSp>
        <p:nvCxnSpPr>
          <p:cNvPr id="27" name="Straight Connector 83"/>
          <p:cNvCxnSpPr/>
          <p:nvPr/>
        </p:nvCxnSpPr>
        <p:spPr>
          <a:xfrm flipV="1">
            <a:off x="7281009" y="3817257"/>
            <a:ext cx="0" cy="16145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87"/>
          <p:cNvCxnSpPr/>
          <p:nvPr/>
        </p:nvCxnSpPr>
        <p:spPr>
          <a:xfrm flipV="1">
            <a:off x="9813846" y="2191657"/>
            <a:ext cx="0" cy="32401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88"/>
          <p:cNvSpPr txBox="1"/>
          <p:nvPr/>
        </p:nvSpPr>
        <p:spPr>
          <a:xfrm>
            <a:off x="9792580" y="2026815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fr-FR" altLang="zh-TW" dirty="0"/>
              <a:t>Part 4</a:t>
            </a:r>
          </a:p>
        </p:txBody>
      </p:sp>
      <p:sp>
        <p:nvSpPr>
          <p:cNvPr id="30" name="TextBox 89"/>
          <p:cNvSpPr txBox="1"/>
          <p:nvPr/>
        </p:nvSpPr>
        <p:spPr>
          <a:xfrm>
            <a:off x="9792580" y="2550035"/>
            <a:ext cx="1692000" cy="734945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lnSpc>
                <a:spcPct val="120000"/>
              </a:lnSpc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dirty="0" err="1"/>
              <a:t>Seismic</a:t>
            </a:r>
            <a:r>
              <a:rPr lang="fr-FR" dirty="0"/>
              <a:t> Verification</a:t>
            </a:r>
          </a:p>
        </p:txBody>
      </p:sp>
    </p:spTree>
    <p:extLst>
      <p:ext uri="{BB962C8B-B14F-4D97-AF65-F5344CB8AC3E}">
        <p14:creationId xmlns:p14="http://schemas.microsoft.com/office/powerpoint/2010/main" val="1788029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05871" y="1738239"/>
            <a:ext cx="6095238" cy="4571429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9563542" y="2638250"/>
            <a:ext cx="1333057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Small Slope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738240"/>
            <a:ext cx="6095238" cy="4571429"/>
          </a:xfrm>
          <a:prstGeom prst="rect">
            <a:avLst/>
          </a:prstGeom>
        </p:spPr>
      </p:pic>
      <p:sp>
        <p:nvSpPr>
          <p:cNvPr id="18" name="文字版面配置區 17"/>
          <p:cNvSpPr>
            <a:spLocks noGrp="1"/>
          </p:cNvSpPr>
          <p:nvPr>
            <p:ph type="body" sz="quarter" idx="10"/>
          </p:nvPr>
        </p:nvSpPr>
        <p:spPr>
          <a:xfrm>
            <a:off x="839787" y="660400"/>
            <a:ext cx="5688603" cy="701731"/>
          </a:xfrm>
        </p:spPr>
        <p:txBody>
          <a:bodyPr/>
          <a:lstStyle/>
          <a:p>
            <a:r>
              <a:rPr lang="en-US" altLang="zh-TW" dirty="0"/>
              <a:t>Moment Slope </a:t>
            </a:r>
            <a:r>
              <a:rPr lang="en-US" altLang="zh-TW" dirty="0">
                <a:solidFill>
                  <a:schemeClr val="accent2"/>
                </a:solidFill>
              </a:rPr>
              <a:t>Large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20</a:t>
            </a:fld>
            <a:endParaRPr lang="fr-FR"/>
          </a:p>
        </p:txBody>
      </p:sp>
      <p:cxnSp>
        <p:nvCxnSpPr>
          <p:cNvPr id="15" name="直線單箭頭接點 14"/>
          <p:cNvCxnSpPr/>
          <p:nvPr/>
        </p:nvCxnSpPr>
        <p:spPr>
          <a:xfrm flipH="1">
            <a:off x="5106904" y="2448160"/>
            <a:ext cx="301026" cy="69233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/>
          <p:cNvCxnSpPr/>
          <p:nvPr/>
        </p:nvCxnSpPr>
        <p:spPr>
          <a:xfrm flipH="1">
            <a:off x="10896599" y="2597668"/>
            <a:ext cx="457201" cy="54283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字方塊 2"/>
          <p:cNvSpPr txBox="1"/>
          <p:nvPr/>
        </p:nvSpPr>
        <p:spPr>
          <a:xfrm>
            <a:off x="3746916" y="2579727"/>
            <a:ext cx="1359988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Large Slope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2560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直線單箭頭接點 35"/>
          <p:cNvCxnSpPr/>
          <p:nvPr/>
        </p:nvCxnSpPr>
        <p:spPr>
          <a:xfrm>
            <a:off x="3211032" y="2707787"/>
            <a:ext cx="0" cy="144000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圖片 29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01411" y="1531092"/>
            <a:ext cx="6090589" cy="4561200"/>
          </a:xfrm>
          <a:prstGeom prst="rect">
            <a:avLst/>
          </a:prstGeom>
        </p:spPr>
      </p:pic>
      <p:sp>
        <p:nvSpPr>
          <p:cNvPr id="22" name="文字方塊 21"/>
          <p:cNvSpPr txBox="1"/>
          <p:nvPr/>
        </p:nvSpPr>
        <p:spPr>
          <a:xfrm>
            <a:off x="9165660" y="2675566"/>
            <a:ext cx="1333057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Small Slope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31" name="直線單箭頭接點 30"/>
          <p:cNvCxnSpPr/>
          <p:nvPr/>
        </p:nvCxnSpPr>
        <p:spPr>
          <a:xfrm flipH="1">
            <a:off x="10498717" y="2578163"/>
            <a:ext cx="442185" cy="55906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圖片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01411" y="1531176"/>
            <a:ext cx="6090589" cy="4561200"/>
          </a:xfrm>
          <a:prstGeom prst="rect">
            <a:avLst/>
          </a:prstGeom>
        </p:spPr>
      </p:pic>
      <p:cxnSp>
        <p:nvCxnSpPr>
          <p:cNvPr id="23" name="直線單箭頭接點 22"/>
          <p:cNvCxnSpPr/>
          <p:nvPr/>
        </p:nvCxnSpPr>
        <p:spPr>
          <a:xfrm flipH="1">
            <a:off x="10892133" y="2578163"/>
            <a:ext cx="325227" cy="60388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字方塊 24"/>
          <p:cNvSpPr txBox="1"/>
          <p:nvPr/>
        </p:nvSpPr>
        <p:spPr>
          <a:xfrm>
            <a:off x="9532145" y="2754625"/>
            <a:ext cx="1359988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Large Slope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21</a:t>
            </a:fld>
            <a:endParaRPr lang="fr-FR"/>
          </a:p>
        </p:txBody>
      </p:sp>
      <p:sp>
        <p:nvSpPr>
          <p:cNvPr id="4" name="文字方塊 3"/>
          <p:cNvSpPr txBox="1"/>
          <p:nvPr/>
        </p:nvSpPr>
        <p:spPr>
          <a:xfrm>
            <a:off x="2358919" y="4378141"/>
            <a:ext cx="1708160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Gravity Load</a:t>
            </a:r>
            <a:endParaRPr lang="zh-TW" altLang="en-US" sz="24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2394185" y="1995293"/>
            <a:ext cx="1672894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Lateral Load</a:t>
            </a:r>
            <a:endParaRPr lang="zh-TW" altLang="en-US" sz="24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1253358" y="2956036"/>
            <a:ext cx="4268156" cy="829522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44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Moment Diagram</a:t>
            </a:r>
            <a:endParaRPr lang="zh-TW" altLang="en-US" sz="44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7595623B-62B6-4A4A-95D3-8E95F431372E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6092456" cy="1914966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16CEC3F8-916B-46FE-941E-2C5069B08200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4942800"/>
            <a:ext cx="6093199" cy="1915200"/>
          </a:xfrm>
          <a:prstGeom prst="rect">
            <a:avLst/>
          </a:prstGeom>
        </p:spPr>
      </p:pic>
      <p:cxnSp>
        <p:nvCxnSpPr>
          <p:cNvPr id="6" name="直線接點 5"/>
          <p:cNvCxnSpPr/>
          <p:nvPr/>
        </p:nvCxnSpPr>
        <p:spPr>
          <a:xfrm>
            <a:off x="11621386" y="2489724"/>
            <a:ext cx="0" cy="187200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/>
          <p:cNvCxnSpPr/>
          <p:nvPr/>
        </p:nvCxnSpPr>
        <p:spPr>
          <a:xfrm>
            <a:off x="11621386" y="2707787"/>
            <a:ext cx="0" cy="1662047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接點 18"/>
          <p:cNvCxnSpPr/>
          <p:nvPr/>
        </p:nvCxnSpPr>
        <p:spPr>
          <a:xfrm>
            <a:off x="11621386" y="3721396"/>
            <a:ext cx="0" cy="64080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/>
          <p:cNvCxnSpPr/>
          <p:nvPr/>
        </p:nvCxnSpPr>
        <p:spPr>
          <a:xfrm>
            <a:off x="11621386" y="3925740"/>
            <a:ext cx="0" cy="444094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4478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22</a:t>
            </a:fld>
            <a:endParaRPr lang="fr-FR"/>
          </a:p>
        </p:txBody>
      </p:sp>
      <p:sp>
        <p:nvSpPr>
          <p:cNvPr id="3" name="文字方塊 2"/>
          <p:cNvSpPr txBox="1"/>
          <p:nvPr/>
        </p:nvSpPr>
        <p:spPr>
          <a:xfrm>
            <a:off x="6831283" y="2723212"/>
            <a:ext cx="5029518" cy="82952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4400" dirty="0">
                <a:latin typeface="Segoe UI Light" panose="020B0502040204020203" pitchFamily="34" charset="0"/>
                <a:cs typeface="Segoe UI Light" panose="020B0502040204020203" pitchFamily="34" charset="0"/>
              </a:rPr>
              <a:t>Moment Slope </a:t>
            </a:r>
            <a:r>
              <a:rPr lang="en-US" altLang="zh-TW" sz="44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Large</a:t>
            </a:r>
            <a:endParaRPr lang="zh-TW" altLang="en-US" sz="44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2" name="直線接點 11"/>
          <p:cNvCxnSpPr/>
          <p:nvPr/>
        </p:nvCxnSpPr>
        <p:spPr>
          <a:xfrm>
            <a:off x="7262157" y="3803901"/>
            <a:ext cx="0" cy="1374694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圖片 4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3552" y="1743442"/>
            <a:ext cx="6091206" cy="4561661"/>
          </a:xfrm>
          <a:prstGeom prst="rect">
            <a:avLst/>
          </a:prstGeom>
        </p:spPr>
      </p:pic>
      <p:graphicFrame>
        <p:nvGraphicFramePr>
          <p:cNvPr id="7" name="物件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10937654"/>
              </p:ext>
            </p:extLst>
          </p:nvPr>
        </p:nvGraphicFramePr>
        <p:xfrm>
          <a:off x="7548232" y="4873795"/>
          <a:ext cx="22098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812" name="Equation" r:id="rId5" imgW="2209680" imgH="304560" progId="Equation.DSMT4">
                  <p:embed/>
                </p:oleObj>
              </mc:Choice>
              <mc:Fallback>
                <p:oleObj name="Equation" r:id="rId5" imgW="220968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548232" y="4873795"/>
                        <a:ext cx="22098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物件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37005630"/>
              </p:ext>
            </p:extLst>
          </p:nvPr>
        </p:nvGraphicFramePr>
        <p:xfrm>
          <a:off x="7543528" y="3803901"/>
          <a:ext cx="2324100" cy="67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813" name="Equation" r:id="rId7" imgW="2323800" imgH="672840" progId="Equation.DSMT4">
                  <p:embed/>
                </p:oleObj>
              </mc:Choice>
              <mc:Fallback>
                <p:oleObj name="Equation" r:id="rId7" imgW="2323800" imgH="6728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543528" y="3803901"/>
                        <a:ext cx="2324100" cy="673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5" name="直線單箭頭接點 24"/>
          <p:cNvCxnSpPr/>
          <p:nvPr/>
        </p:nvCxnSpPr>
        <p:spPr>
          <a:xfrm flipH="1">
            <a:off x="4674629" y="3063652"/>
            <a:ext cx="325227" cy="60388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字方塊 25"/>
          <p:cNvSpPr txBox="1"/>
          <p:nvPr/>
        </p:nvSpPr>
        <p:spPr>
          <a:xfrm>
            <a:off x="3314641" y="3221961"/>
            <a:ext cx="1359988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Large Slope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2729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569309"/>
            <a:ext cx="6095238" cy="4571429"/>
          </a:xfrm>
          <a:prstGeom prst="rect">
            <a:avLst/>
          </a:prstGeom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23</a:t>
            </a:fld>
            <a:endParaRPr lang="fr-FR"/>
          </a:p>
        </p:txBody>
      </p:sp>
      <p:sp>
        <p:nvSpPr>
          <p:cNvPr id="3" name="文字方塊 2"/>
          <p:cNvSpPr txBox="1"/>
          <p:nvPr/>
        </p:nvSpPr>
        <p:spPr>
          <a:xfrm>
            <a:off x="6822035" y="1788127"/>
            <a:ext cx="5048818" cy="1642053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44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Short</a:t>
            </a:r>
            <a:r>
              <a:rPr lang="en-US" altLang="zh-TW" sz="4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</a:p>
          <a:p>
            <a:pPr>
              <a:lnSpc>
                <a:spcPct val="120000"/>
              </a:lnSpc>
            </a:pPr>
            <a:r>
              <a:rPr lang="en-US" altLang="zh-TW" sz="4400" dirty="0">
                <a:latin typeface="Segoe UI Light" panose="020B0502040204020203" pitchFamily="34" charset="0"/>
                <a:cs typeface="Segoe UI Light" panose="020B0502040204020203" pitchFamily="34" charset="0"/>
              </a:rPr>
              <a:t>Development Length</a:t>
            </a:r>
            <a:endParaRPr lang="zh-TW" altLang="en-US" sz="4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25" name="直線接點 24"/>
          <p:cNvCxnSpPr/>
          <p:nvPr/>
        </p:nvCxnSpPr>
        <p:spPr>
          <a:xfrm>
            <a:off x="7256979" y="3647724"/>
            <a:ext cx="0" cy="2250080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8" name="物件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07028038"/>
              </p:ext>
            </p:extLst>
          </p:nvPr>
        </p:nvGraphicFramePr>
        <p:xfrm>
          <a:off x="7548414" y="3647724"/>
          <a:ext cx="3403600" cy="111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033" name="Equation" r:id="rId5" imgW="3403440" imgH="1117440" progId="Equation.DSMT4">
                  <p:embed/>
                </p:oleObj>
              </mc:Choice>
              <mc:Fallback>
                <p:oleObj name="Equation" r:id="rId5" imgW="3403440" imgH="1117440" progId="Equation.DSMT4">
                  <p:embed/>
                  <p:pic>
                    <p:nvPicPr>
                      <p:cNvPr id="34" name="物件 33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548414" y="3647724"/>
                        <a:ext cx="3403600" cy="1117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物件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29018527"/>
              </p:ext>
            </p:extLst>
          </p:nvPr>
        </p:nvGraphicFramePr>
        <p:xfrm>
          <a:off x="7548414" y="4879419"/>
          <a:ext cx="22098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034" name="Equation" r:id="rId7" imgW="2209680" imgH="304560" progId="Equation.DSMT4">
                  <p:embed/>
                </p:oleObj>
              </mc:Choice>
              <mc:Fallback>
                <p:oleObj name="Equation" r:id="rId7" imgW="2209680" imgH="304560" progId="Equation.DSMT4">
                  <p:embed/>
                  <p:pic>
                    <p:nvPicPr>
                      <p:cNvPr id="7" name="物件 6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548414" y="4879419"/>
                        <a:ext cx="22098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圖片 5"/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569310"/>
            <a:ext cx="6095238" cy="4571429"/>
          </a:xfrm>
          <a:prstGeom prst="rect">
            <a:avLst/>
          </a:prstGeom>
        </p:spPr>
      </p:pic>
      <p:cxnSp>
        <p:nvCxnSpPr>
          <p:cNvPr id="20" name="直線單箭頭接點 19"/>
          <p:cNvCxnSpPr/>
          <p:nvPr/>
        </p:nvCxnSpPr>
        <p:spPr>
          <a:xfrm>
            <a:off x="4561367" y="1681774"/>
            <a:ext cx="826834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接點 26"/>
          <p:cNvCxnSpPr/>
          <p:nvPr/>
        </p:nvCxnSpPr>
        <p:spPr>
          <a:xfrm>
            <a:off x="5385256" y="1538159"/>
            <a:ext cx="0" cy="144338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物件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3218406"/>
              </p:ext>
            </p:extLst>
          </p:nvPr>
        </p:nvGraphicFramePr>
        <p:xfrm>
          <a:off x="4690882" y="1130242"/>
          <a:ext cx="876300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035" name="Equation" r:id="rId10" imgW="876240" imgH="330120" progId="Equation.DSMT4">
                  <p:embed/>
                </p:oleObj>
              </mc:Choice>
              <mc:Fallback>
                <p:oleObj name="Equation" r:id="rId10" imgW="876240" imgH="3301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690882" y="1130242"/>
                        <a:ext cx="876300" cy="330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0" name="直線接點 29"/>
          <p:cNvCxnSpPr/>
          <p:nvPr/>
        </p:nvCxnSpPr>
        <p:spPr>
          <a:xfrm>
            <a:off x="4561367" y="1538159"/>
            <a:ext cx="0" cy="144338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33"/>
          <p:cNvCxnSpPr/>
          <p:nvPr/>
        </p:nvCxnSpPr>
        <p:spPr>
          <a:xfrm>
            <a:off x="4869711" y="1681774"/>
            <a:ext cx="515545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接點 34"/>
          <p:cNvCxnSpPr/>
          <p:nvPr/>
        </p:nvCxnSpPr>
        <p:spPr>
          <a:xfrm>
            <a:off x="4869711" y="1538159"/>
            <a:ext cx="0" cy="144338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7" name="物件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33656771"/>
              </p:ext>
            </p:extLst>
          </p:nvPr>
        </p:nvGraphicFramePr>
        <p:xfrm>
          <a:off x="4676633" y="1130242"/>
          <a:ext cx="901700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036" name="Equation" r:id="rId12" imgW="901440" imgH="330120" progId="Equation.DSMT4">
                  <p:embed/>
                </p:oleObj>
              </mc:Choice>
              <mc:Fallback>
                <p:oleObj name="Equation" r:id="rId12" imgW="901440" imgH="3301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4676633" y="1130242"/>
                        <a:ext cx="901700" cy="330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物件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0632896"/>
              </p:ext>
            </p:extLst>
          </p:nvPr>
        </p:nvGraphicFramePr>
        <p:xfrm>
          <a:off x="7548414" y="5593004"/>
          <a:ext cx="22479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037" name="Equation" r:id="rId14" imgW="2247840" imgH="304560" progId="Equation.DSMT4">
                  <p:embed/>
                </p:oleObj>
              </mc:Choice>
              <mc:Fallback>
                <p:oleObj name="Equation" r:id="rId14" imgW="224784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7548414" y="5593004"/>
                        <a:ext cx="22479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25585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16032" y="1903228"/>
            <a:ext cx="5342884" cy="3122619"/>
          </a:xfrm>
          <a:prstGeom prst="rect">
            <a:avLst/>
          </a:prstGeom>
        </p:spPr>
      </p:pic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20</a:t>
            </a:r>
            <a:r>
              <a:rPr lang="zh-TW" altLang="en-US" dirty="0"/>
              <a:t> </a:t>
            </a:r>
            <a:r>
              <a:rPr lang="en-US" altLang="zh-TW" dirty="0"/>
              <a:t>Models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24</a:t>
            </a:fld>
            <a:endParaRPr lang="fr-FR"/>
          </a:p>
        </p:txBody>
      </p:sp>
      <p:cxnSp>
        <p:nvCxnSpPr>
          <p:cNvPr id="5" name="直線單箭頭接點 4"/>
          <p:cNvCxnSpPr/>
          <p:nvPr/>
        </p:nvCxnSpPr>
        <p:spPr>
          <a:xfrm flipH="1">
            <a:off x="11127016" y="4199860"/>
            <a:ext cx="504" cy="689806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方塊 7"/>
          <p:cNvSpPr txBox="1"/>
          <p:nvPr/>
        </p:nvSpPr>
        <p:spPr>
          <a:xfrm>
            <a:off x="11224014" y="4331051"/>
            <a:ext cx="62773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4.5m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2" name="直線單箭頭接點 11"/>
          <p:cNvCxnSpPr/>
          <p:nvPr/>
        </p:nvCxnSpPr>
        <p:spPr>
          <a:xfrm>
            <a:off x="11127016" y="3667985"/>
            <a:ext cx="0" cy="558615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字方塊 12"/>
          <p:cNvSpPr txBox="1"/>
          <p:nvPr/>
        </p:nvSpPr>
        <p:spPr>
          <a:xfrm>
            <a:off x="11415404" y="3733579"/>
            <a:ext cx="438582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4m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aphicFrame>
        <p:nvGraphicFramePr>
          <p:cNvPr id="11" name="物件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13167968"/>
              </p:ext>
            </p:extLst>
          </p:nvPr>
        </p:nvGraphicFramePr>
        <p:xfrm>
          <a:off x="1061558" y="3424777"/>
          <a:ext cx="8001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52" name="Equation" r:id="rId5" imgW="799920" imgH="304560" progId="Equation.DSMT4">
                  <p:embed/>
                </p:oleObj>
              </mc:Choice>
              <mc:Fallback>
                <p:oleObj name="Equation" r:id="rId5" imgW="79992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61558" y="3424777"/>
                        <a:ext cx="8001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4" name="圖片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4768" y="2002005"/>
            <a:ext cx="4031551" cy="1075467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1580" y="4153371"/>
            <a:ext cx="4031551" cy="868267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61558" y="5606678"/>
            <a:ext cx="10918783" cy="799200"/>
          </a:xfrm>
          <a:prstGeom prst="rect">
            <a:avLst/>
          </a:prstGeom>
        </p:spPr>
      </p:pic>
      <p:graphicFrame>
        <p:nvGraphicFramePr>
          <p:cNvPr id="17" name="物件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57807554"/>
              </p:ext>
            </p:extLst>
          </p:nvPr>
        </p:nvGraphicFramePr>
        <p:xfrm>
          <a:off x="6087268" y="1991372"/>
          <a:ext cx="1473200" cy="67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53" name="Equation" r:id="rId10" imgW="1473120" imgH="672840" progId="Equation.DSMT4">
                  <p:embed/>
                </p:oleObj>
              </mc:Choice>
              <mc:Fallback>
                <p:oleObj name="Equation" r:id="rId10" imgW="1473120" imgH="672840" progId="Equation.DSMT4">
                  <p:embed/>
                  <p:pic>
                    <p:nvPicPr>
                      <p:cNvPr id="8" name="物件 7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6087268" y="1991372"/>
                        <a:ext cx="1473200" cy="673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物件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98247918"/>
              </p:ext>
            </p:extLst>
          </p:nvPr>
        </p:nvGraphicFramePr>
        <p:xfrm>
          <a:off x="8243964" y="2175522"/>
          <a:ext cx="13970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54" name="Equation" r:id="rId12" imgW="1396800" imgH="304560" progId="Equation.DSMT4">
                  <p:embed/>
                </p:oleObj>
              </mc:Choice>
              <mc:Fallback>
                <p:oleObj name="Equation" r:id="rId12" imgW="1396800" imgH="304560" progId="Equation.DSMT4">
                  <p:embed/>
                  <p:pic>
                    <p:nvPicPr>
                      <p:cNvPr id="7" name="物件 6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8243964" y="2175522"/>
                        <a:ext cx="13970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物件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53580923"/>
              </p:ext>
            </p:extLst>
          </p:nvPr>
        </p:nvGraphicFramePr>
        <p:xfrm>
          <a:off x="6057900" y="3424777"/>
          <a:ext cx="2552700" cy="111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55" name="Equation" r:id="rId14" imgW="2552400" imgH="1117440" progId="Equation.DSMT4">
                  <p:embed/>
                </p:oleObj>
              </mc:Choice>
              <mc:Fallback>
                <p:oleObj name="Equation" r:id="rId14" imgW="2552400" imgH="1117440" progId="Equation.DSMT4">
                  <p:embed/>
                  <p:pic>
                    <p:nvPicPr>
                      <p:cNvPr id="28" name="物件 27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6057900" y="3424777"/>
                        <a:ext cx="2552700" cy="1117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7271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zh-TW" dirty="0"/>
              <a:t>Top Reinforcement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25</a:t>
            </a:fld>
            <a:endParaRPr lang="fr-FR"/>
          </a:p>
        </p:txBody>
      </p:sp>
      <p:graphicFrame>
        <p:nvGraphicFramePr>
          <p:cNvPr id="7" name="物件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84265414"/>
              </p:ext>
            </p:extLst>
          </p:nvPr>
        </p:nvGraphicFramePr>
        <p:xfrm>
          <a:off x="7246304" y="847725"/>
          <a:ext cx="31750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829" name="Equation" r:id="rId3" imgW="3174840" imgH="609480" progId="Equation.DSMT4">
                  <p:embed/>
                </p:oleObj>
              </mc:Choice>
              <mc:Fallback>
                <p:oleObj name="Equation" r:id="rId3" imgW="3174840" imgH="609480" progId="Equation.DSMT4">
                  <p:embed/>
                  <p:pic>
                    <p:nvPicPr>
                      <p:cNvPr id="7" name="物件 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246304" y="847725"/>
                        <a:ext cx="31750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圖表 12"/>
          <p:cNvGraphicFramePr/>
          <p:nvPr>
            <p:extLst>
              <p:ext uri="{D42A27DB-BD31-4B8C-83A1-F6EECF244321}">
                <p14:modId xmlns:p14="http://schemas.microsoft.com/office/powerpoint/2010/main" val="1390140853"/>
              </p:ext>
            </p:extLst>
          </p:nvPr>
        </p:nvGraphicFramePr>
        <p:xfrm>
          <a:off x="1596000" y="1458000"/>
          <a:ext cx="9000000" cy="54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6" name="物件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54209804"/>
              </p:ext>
            </p:extLst>
          </p:nvPr>
        </p:nvGraphicFramePr>
        <p:xfrm>
          <a:off x="10596000" y="3983521"/>
          <a:ext cx="14224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830" name="Equation" r:id="rId6" imgW="1422360" imgH="241200" progId="Equation.DSMT4">
                  <p:embed/>
                </p:oleObj>
              </mc:Choice>
              <mc:Fallback>
                <p:oleObj name="Equation" r:id="rId6" imgW="1422360" imgH="241200" progId="Equation.DSMT4">
                  <p:embed/>
                  <p:pic>
                    <p:nvPicPr>
                      <p:cNvPr id="5" name="物件 4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0596000" y="3983521"/>
                        <a:ext cx="14224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9" name="直線接點 8"/>
          <p:cNvCxnSpPr/>
          <p:nvPr/>
        </p:nvCxnSpPr>
        <p:spPr>
          <a:xfrm>
            <a:off x="2286000" y="3211036"/>
            <a:ext cx="8173673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接點 9"/>
          <p:cNvCxnSpPr/>
          <p:nvPr/>
        </p:nvCxnSpPr>
        <p:spPr>
          <a:xfrm>
            <a:off x="2286000" y="4104171"/>
            <a:ext cx="8173673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接點 10"/>
          <p:cNvCxnSpPr/>
          <p:nvPr/>
        </p:nvCxnSpPr>
        <p:spPr>
          <a:xfrm>
            <a:off x="2286000" y="4997306"/>
            <a:ext cx="8173673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物件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3915938"/>
              </p:ext>
            </p:extLst>
          </p:nvPr>
        </p:nvGraphicFramePr>
        <p:xfrm>
          <a:off x="10596000" y="3090386"/>
          <a:ext cx="8890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831" name="Equation" r:id="rId8" imgW="888840" imgH="241200" progId="Equation.DSMT4">
                  <p:embed/>
                </p:oleObj>
              </mc:Choice>
              <mc:Fallback>
                <p:oleObj name="Equation" r:id="rId8" imgW="88884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0596000" y="3090386"/>
                        <a:ext cx="8890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46875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3" grpId="0">
        <p:bldAsOne/>
      </p:bldGraphic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6475412" cy="701731"/>
          </a:xfrm>
        </p:spPr>
        <p:txBody>
          <a:bodyPr/>
          <a:lstStyle/>
          <a:p>
            <a:r>
              <a:rPr lang="en-US" altLang="zh-TW" dirty="0"/>
              <a:t>Bottom Reinforcement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26</a:t>
            </a:fld>
            <a:endParaRPr lang="fr-FR"/>
          </a:p>
        </p:txBody>
      </p:sp>
      <p:graphicFrame>
        <p:nvGraphicFramePr>
          <p:cNvPr id="6" name="圖表 5"/>
          <p:cNvGraphicFramePr/>
          <p:nvPr>
            <p:extLst>
              <p:ext uri="{D42A27DB-BD31-4B8C-83A1-F6EECF244321}">
                <p14:modId xmlns:p14="http://schemas.microsoft.com/office/powerpoint/2010/main" val="2230879538"/>
              </p:ext>
            </p:extLst>
          </p:nvPr>
        </p:nvGraphicFramePr>
        <p:xfrm>
          <a:off x="1596000" y="1458000"/>
          <a:ext cx="9000000" cy="54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7" name="物件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66040540"/>
              </p:ext>
            </p:extLst>
          </p:nvPr>
        </p:nvGraphicFramePr>
        <p:xfrm>
          <a:off x="8201097" y="848400"/>
          <a:ext cx="2222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07" name="Equation" r:id="rId4" imgW="2222280" imgH="609480" progId="Equation.DSMT4">
                  <p:embed/>
                </p:oleObj>
              </mc:Choice>
              <mc:Fallback>
                <p:oleObj name="Equation" r:id="rId4" imgW="2222280" imgH="609480" progId="Equation.DSMT4">
                  <p:embed/>
                  <p:pic>
                    <p:nvPicPr>
                      <p:cNvPr id="8" name="物件 7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201097" y="848400"/>
                        <a:ext cx="2222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物件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0318374"/>
              </p:ext>
            </p:extLst>
          </p:nvPr>
        </p:nvGraphicFramePr>
        <p:xfrm>
          <a:off x="10596000" y="2314207"/>
          <a:ext cx="14224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08" name="Equation" r:id="rId6" imgW="1422360" imgH="241200" progId="Equation.DSMT4">
                  <p:embed/>
                </p:oleObj>
              </mc:Choice>
              <mc:Fallback>
                <p:oleObj name="Equation" r:id="rId6" imgW="1422360" imgH="241200" progId="Equation.DSMT4">
                  <p:embed/>
                  <p:pic>
                    <p:nvPicPr>
                      <p:cNvPr id="6" name="物件 5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0596000" y="2314207"/>
                        <a:ext cx="14224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0" name="直線接點 9"/>
          <p:cNvCxnSpPr/>
          <p:nvPr/>
        </p:nvCxnSpPr>
        <p:spPr>
          <a:xfrm>
            <a:off x="2286000" y="2030819"/>
            <a:ext cx="8173673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接點 10"/>
          <p:cNvCxnSpPr/>
          <p:nvPr/>
        </p:nvCxnSpPr>
        <p:spPr>
          <a:xfrm>
            <a:off x="2286000" y="2434857"/>
            <a:ext cx="8173673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/>
          <p:cNvCxnSpPr/>
          <p:nvPr/>
        </p:nvCxnSpPr>
        <p:spPr>
          <a:xfrm>
            <a:off x="2286000" y="2838895"/>
            <a:ext cx="8173673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物件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17899077"/>
              </p:ext>
            </p:extLst>
          </p:nvPr>
        </p:nvGraphicFramePr>
        <p:xfrm>
          <a:off x="10596000" y="1910169"/>
          <a:ext cx="8636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09" name="Equation" r:id="rId8" imgW="863280" imgH="241200" progId="Equation.DSMT4">
                  <p:embed/>
                </p:oleObj>
              </mc:Choice>
              <mc:Fallback>
                <p:oleObj name="Equation" r:id="rId8" imgW="863280" imgH="241200" progId="Equation.DSMT4">
                  <p:embed/>
                  <p:pic>
                    <p:nvPicPr>
                      <p:cNvPr id="14" name="物件 13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0596000" y="1910169"/>
                        <a:ext cx="8636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14435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742400"/>
            <a:ext cx="6095238" cy="4571429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05600" y="1731600"/>
            <a:ext cx="6095238" cy="4571429"/>
          </a:xfrm>
          <a:prstGeom prst="rect">
            <a:avLst/>
          </a:prstGeom>
        </p:spPr>
      </p:pic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7" y="660400"/>
            <a:ext cx="5621398" cy="701731"/>
          </a:xfrm>
        </p:spPr>
        <p:txBody>
          <a:bodyPr/>
          <a:lstStyle/>
          <a:p>
            <a:r>
              <a:rPr lang="en-US" altLang="zh-TW" dirty="0"/>
              <a:t>Middle Less Than End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27</a:t>
            </a:fld>
            <a:endParaRPr lang="fr-FR"/>
          </a:p>
        </p:txBody>
      </p:sp>
      <p:sp>
        <p:nvSpPr>
          <p:cNvPr id="6" name="文字方塊 5"/>
          <p:cNvSpPr txBox="1"/>
          <p:nvPr/>
        </p:nvSpPr>
        <p:spPr>
          <a:xfrm>
            <a:off x="9138050" y="5119478"/>
            <a:ext cx="613309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6-#8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1165163" y="5093600"/>
            <a:ext cx="613309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8-#8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5014645" y="5093600"/>
            <a:ext cx="613309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8-#8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3042812" y="4798969"/>
            <a:ext cx="613309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6-#8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7255594" y="5093600"/>
            <a:ext cx="610103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7-#8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11105076" y="5093600"/>
            <a:ext cx="610103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7-#8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10249875" y="5102226"/>
            <a:ext cx="630000" cy="468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4%</a:t>
            </a:r>
            <a:endParaRPr lang="zh-TW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8018870" y="5102226"/>
            <a:ext cx="630000" cy="468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4%</a:t>
            </a:r>
            <a:endParaRPr lang="zh-TW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1979125" y="4753152"/>
            <a:ext cx="576000" cy="827991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7%</a:t>
            </a:r>
            <a:endParaRPr lang="zh-TW" altLang="en-US" dirty="0"/>
          </a:p>
        </p:txBody>
      </p:sp>
      <p:sp>
        <p:nvSpPr>
          <p:cNvPr id="16" name="矩形 15"/>
          <p:cNvSpPr/>
          <p:nvPr/>
        </p:nvSpPr>
        <p:spPr>
          <a:xfrm>
            <a:off x="4142809" y="4753152"/>
            <a:ext cx="576000" cy="827991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7%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63186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05600" y="1731600"/>
            <a:ext cx="6095238" cy="4571429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731600"/>
            <a:ext cx="6095238" cy="4571429"/>
          </a:xfrm>
          <a:prstGeom prst="rect">
            <a:avLst/>
          </a:prstGeom>
        </p:spPr>
      </p:pic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6147608" cy="701731"/>
          </a:xfrm>
        </p:spPr>
        <p:txBody>
          <a:bodyPr/>
          <a:lstStyle/>
          <a:p>
            <a:r>
              <a:rPr lang="en-US" altLang="zh-TW" dirty="0"/>
              <a:t>Middle More Than End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28</a:t>
            </a:fld>
            <a:endParaRPr lang="fr-FR"/>
          </a:p>
        </p:txBody>
      </p:sp>
      <p:sp>
        <p:nvSpPr>
          <p:cNvPr id="6" name="文字方塊 5"/>
          <p:cNvSpPr txBox="1"/>
          <p:nvPr/>
        </p:nvSpPr>
        <p:spPr>
          <a:xfrm>
            <a:off x="1168800" y="4438751"/>
            <a:ext cx="613309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8-#8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11047145" y="4788150"/>
            <a:ext cx="613309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9-#8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7266155" y="3730552"/>
            <a:ext cx="610103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7-#8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944621" y="4926881"/>
            <a:ext cx="180000" cy="648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7079120" y="4195334"/>
            <a:ext cx="846000" cy="828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6%</a:t>
            </a:r>
            <a:endParaRPr lang="zh-TW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7950603" y="5019402"/>
            <a:ext cx="72000" cy="561741"/>
          </a:xfrm>
          <a:prstGeom prst="rect">
            <a:avLst/>
          </a:prstGeom>
          <a:solidFill>
            <a:schemeClr val="accent3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/>
          <p:cNvSpPr/>
          <p:nvPr/>
        </p:nvSpPr>
        <p:spPr>
          <a:xfrm>
            <a:off x="10577205" y="4753646"/>
            <a:ext cx="252000" cy="826752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/>
          <p:cNvSpPr/>
          <p:nvPr/>
        </p:nvSpPr>
        <p:spPr>
          <a:xfrm>
            <a:off x="4192407" y="5258704"/>
            <a:ext cx="532800" cy="324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2%</a:t>
            </a:r>
            <a:endParaRPr lang="zh-TW" altLang="en-US" dirty="0"/>
          </a:p>
        </p:txBody>
      </p:sp>
      <p:sp>
        <p:nvSpPr>
          <p:cNvPr id="16" name="文字方塊 15"/>
          <p:cNvSpPr txBox="1"/>
          <p:nvPr/>
        </p:nvSpPr>
        <p:spPr>
          <a:xfrm>
            <a:off x="2911524" y="4852006"/>
            <a:ext cx="704680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10-#8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4664459" y="4769613"/>
            <a:ext cx="613309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9-#8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9054594" y="4852006"/>
            <a:ext cx="704680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12-#8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3879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5295198" cy="70173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zh-TW" dirty="0"/>
              <a:t>Total Reinforcement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29</a:t>
            </a:fld>
            <a:endParaRPr lang="fr-FR"/>
          </a:p>
        </p:txBody>
      </p:sp>
      <p:graphicFrame>
        <p:nvGraphicFramePr>
          <p:cNvPr id="6" name="圖表 5"/>
          <p:cNvGraphicFramePr/>
          <p:nvPr>
            <p:extLst>
              <p:ext uri="{D42A27DB-BD31-4B8C-83A1-F6EECF244321}">
                <p14:modId xmlns:p14="http://schemas.microsoft.com/office/powerpoint/2010/main" val="1764045395"/>
              </p:ext>
            </p:extLst>
          </p:nvPr>
        </p:nvGraphicFramePr>
        <p:xfrm>
          <a:off x="1596000" y="1458000"/>
          <a:ext cx="9000000" cy="54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8" name="物件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3234154"/>
              </p:ext>
            </p:extLst>
          </p:nvPr>
        </p:nvGraphicFramePr>
        <p:xfrm>
          <a:off x="8201097" y="848400"/>
          <a:ext cx="2222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847" name="Equation" r:id="rId4" imgW="2222280" imgH="609480" progId="Equation.DSMT4">
                  <p:embed/>
                </p:oleObj>
              </mc:Choice>
              <mc:Fallback>
                <p:oleObj name="Equation" r:id="rId4" imgW="2222280" imgH="609480" progId="Equation.DSMT4">
                  <p:embed/>
                  <p:pic>
                    <p:nvPicPr>
                      <p:cNvPr id="7" name="物件 6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201097" y="848400"/>
                        <a:ext cx="2222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物件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19718362"/>
              </p:ext>
            </p:extLst>
          </p:nvPr>
        </p:nvGraphicFramePr>
        <p:xfrm>
          <a:off x="10596000" y="3292408"/>
          <a:ext cx="14224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848" name="Equation" r:id="rId6" imgW="1422360" imgH="241200" progId="Equation.DSMT4">
                  <p:embed/>
                </p:oleObj>
              </mc:Choice>
              <mc:Fallback>
                <p:oleObj name="Equation" r:id="rId6" imgW="1422360" imgH="241200" progId="Equation.DSMT4">
                  <p:embed/>
                  <p:pic>
                    <p:nvPicPr>
                      <p:cNvPr id="8" name="物件 7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0596000" y="3292408"/>
                        <a:ext cx="14224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0" name="直線接點 9"/>
          <p:cNvCxnSpPr/>
          <p:nvPr/>
        </p:nvCxnSpPr>
        <p:spPr>
          <a:xfrm>
            <a:off x="2286000" y="2817626"/>
            <a:ext cx="8173673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接點 10"/>
          <p:cNvCxnSpPr/>
          <p:nvPr/>
        </p:nvCxnSpPr>
        <p:spPr>
          <a:xfrm>
            <a:off x="2286000" y="3413058"/>
            <a:ext cx="8173673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/>
          <p:cNvCxnSpPr/>
          <p:nvPr/>
        </p:nvCxnSpPr>
        <p:spPr>
          <a:xfrm>
            <a:off x="2286000" y="3987224"/>
            <a:ext cx="8173673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物件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71447294"/>
              </p:ext>
            </p:extLst>
          </p:nvPr>
        </p:nvGraphicFramePr>
        <p:xfrm>
          <a:off x="10583863" y="2696570"/>
          <a:ext cx="8890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849" name="Equation" r:id="rId8" imgW="888840" imgH="241200" progId="Equation.DSMT4">
                  <p:embed/>
                </p:oleObj>
              </mc:Choice>
              <mc:Fallback>
                <p:oleObj name="Equation" r:id="rId8" imgW="888840" imgH="241200" progId="Equation.DSMT4">
                  <p:embed/>
                  <p:pic>
                    <p:nvPicPr>
                      <p:cNvPr id="13" name="物件 12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0583863" y="2696570"/>
                        <a:ext cx="8890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95680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569693"/>
            <a:ext cx="6095238" cy="4571429"/>
          </a:xfrm>
          <a:prstGeom prst="rect">
            <a:avLst/>
          </a:prstGeo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2056010B-E9C1-4710-8FFA-682E928118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</a:t>
            </a:fld>
            <a:endParaRPr lang="fr-FR"/>
          </a:p>
        </p:txBody>
      </p:sp>
      <p:sp>
        <p:nvSpPr>
          <p:cNvPr id="6" name="TextBox 4">
            <a:extLst>
              <a:ext uri="{FF2B5EF4-FFF2-40B4-BE49-F238E27FC236}">
                <a16:creationId xmlns:a16="http://schemas.microsoft.com/office/drawing/2014/main" id="{97A1C46F-581D-4C4F-8583-90A028E30923}"/>
              </a:ext>
            </a:extLst>
          </p:cNvPr>
          <p:cNvSpPr txBox="1"/>
          <p:nvPr/>
        </p:nvSpPr>
        <p:spPr>
          <a:xfrm>
            <a:off x="7126514" y="2629436"/>
            <a:ext cx="4630332" cy="840230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fr-FR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REDUCE REBAR</a:t>
            </a:r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2C9F625C-BC25-457B-9CC5-76549C155EE5}"/>
              </a:ext>
            </a:extLst>
          </p:cNvPr>
          <p:cNvSpPr>
            <a:spLocks/>
          </p:cNvSpPr>
          <p:nvPr/>
        </p:nvSpPr>
        <p:spPr bwMode="auto">
          <a:xfrm>
            <a:off x="7761542" y="4167925"/>
            <a:ext cx="408213" cy="407132"/>
          </a:xfrm>
          <a:custGeom>
            <a:avLst/>
            <a:gdLst>
              <a:gd name="T0" fmla="*/ 4912 w 4912"/>
              <a:gd name="T1" fmla="*/ 285 h 4899"/>
              <a:gd name="T2" fmla="*/ 4627 w 4912"/>
              <a:gd name="T3" fmla="*/ 0 h 4899"/>
              <a:gd name="T4" fmla="*/ 2456 w 4912"/>
              <a:gd name="T5" fmla="*/ 2165 h 4899"/>
              <a:gd name="T6" fmla="*/ 285 w 4912"/>
              <a:gd name="T7" fmla="*/ 0 h 4899"/>
              <a:gd name="T8" fmla="*/ 0 w 4912"/>
              <a:gd name="T9" fmla="*/ 285 h 4899"/>
              <a:gd name="T10" fmla="*/ 2171 w 4912"/>
              <a:gd name="T11" fmla="*/ 2450 h 4899"/>
              <a:gd name="T12" fmla="*/ 0 w 4912"/>
              <a:gd name="T13" fmla="*/ 4614 h 4899"/>
              <a:gd name="T14" fmla="*/ 285 w 4912"/>
              <a:gd name="T15" fmla="*/ 4899 h 4899"/>
              <a:gd name="T16" fmla="*/ 2456 w 4912"/>
              <a:gd name="T17" fmla="*/ 2734 h 4899"/>
              <a:gd name="T18" fmla="*/ 4627 w 4912"/>
              <a:gd name="T19" fmla="*/ 4899 h 4899"/>
              <a:gd name="T20" fmla="*/ 4912 w 4912"/>
              <a:gd name="T21" fmla="*/ 4614 h 4899"/>
              <a:gd name="T22" fmla="*/ 2741 w 4912"/>
              <a:gd name="T23" fmla="*/ 2450 h 4899"/>
              <a:gd name="T24" fmla="*/ 4912 w 4912"/>
              <a:gd name="T25" fmla="*/ 285 h 48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4912" h="4899">
                <a:moveTo>
                  <a:pt x="4912" y="285"/>
                </a:moveTo>
                <a:lnTo>
                  <a:pt x="4627" y="0"/>
                </a:lnTo>
                <a:lnTo>
                  <a:pt x="2456" y="2165"/>
                </a:lnTo>
                <a:lnTo>
                  <a:pt x="285" y="0"/>
                </a:lnTo>
                <a:lnTo>
                  <a:pt x="0" y="285"/>
                </a:lnTo>
                <a:lnTo>
                  <a:pt x="2171" y="2450"/>
                </a:lnTo>
                <a:lnTo>
                  <a:pt x="0" y="4614"/>
                </a:lnTo>
                <a:lnTo>
                  <a:pt x="285" y="4899"/>
                </a:lnTo>
                <a:lnTo>
                  <a:pt x="2456" y="2734"/>
                </a:lnTo>
                <a:lnTo>
                  <a:pt x="4627" y="4899"/>
                </a:lnTo>
                <a:lnTo>
                  <a:pt x="4912" y="4614"/>
                </a:lnTo>
                <a:lnTo>
                  <a:pt x="2741" y="2450"/>
                </a:lnTo>
                <a:lnTo>
                  <a:pt x="4912" y="285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fr-FR" sz="1350" dirty="0"/>
          </a:p>
        </p:txBody>
      </p:sp>
      <p:sp>
        <p:nvSpPr>
          <p:cNvPr id="9" name="Checkmark">
            <a:extLst>
              <a:ext uri="{FF2B5EF4-FFF2-40B4-BE49-F238E27FC236}">
                <a16:creationId xmlns:a16="http://schemas.microsoft.com/office/drawing/2014/main" id="{7E63E106-D11D-47DC-A927-084DAA018CB3}"/>
              </a:ext>
            </a:extLst>
          </p:cNvPr>
          <p:cNvSpPr>
            <a:spLocks noChangeAspect="1"/>
          </p:cNvSpPr>
          <p:nvPr/>
        </p:nvSpPr>
        <p:spPr bwMode="auto">
          <a:xfrm>
            <a:off x="10508019" y="4168091"/>
            <a:ext cx="540506" cy="406800"/>
          </a:xfrm>
          <a:custGeom>
            <a:avLst/>
            <a:gdLst>
              <a:gd name="T0" fmla="*/ 480 w 518"/>
              <a:gd name="T1" fmla="*/ 0 h 390"/>
              <a:gd name="T2" fmla="*/ 166 w 518"/>
              <a:gd name="T3" fmla="*/ 315 h 390"/>
              <a:gd name="T4" fmla="*/ 38 w 518"/>
              <a:gd name="T5" fmla="*/ 187 h 390"/>
              <a:gd name="T6" fmla="*/ 0 w 518"/>
              <a:gd name="T7" fmla="*/ 226 h 390"/>
              <a:gd name="T8" fmla="*/ 166 w 518"/>
              <a:gd name="T9" fmla="*/ 390 h 390"/>
              <a:gd name="T10" fmla="*/ 518 w 518"/>
              <a:gd name="T11" fmla="*/ 38 h 390"/>
              <a:gd name="T12" fmla="*/ 480 w 518"/>
              <a:gd name="T13" fmla="*/ 0 h 3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18" h="390">
                <a:moveTo>
                  <a:pt x="480" y="0"/>
                </a:moveTo>
                <a:lnTo>
                  <a:pt x="166" y="315"/>
                </a:lnTo>
                <a:lnTo>
                  <a:pt x="38" y="187"/>
                </a:lnTo>
                <a:lnTo>
                  <a:pt x="0" y="226"/>
                </a:lnTo>
                <a:lnTo>
                  <a:pt x="166" y="390"/>
                </a:lnTo>
                <a:lnTo>
                  <a:pt x="518" y="38"/>
                </a:lnTo>
                <a:lnTo>
                  <a:pt x="480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675"/>
          </a:p>
        </p:txBody>
      </p:sp>
      <p:sp>
        <p:nvSpPr>
          <p:cNvPr id="10" name="TextBox 4">
            <a:extLst>
              <a:ext uri="{FF2B5EF4-FFF2-40B4-BE49-F238E27FC236}">
                <a16:creationId xmlns:a16="http://schemas.microsoft.com/office/drawing/2014/main" id="{76922195-04CF-4FDD-878E-69FFDC27A4D8}"/>
              </a:ext>
            </a:extLst>
          </p:cNvPr>
          <p:cNvSpPr txBox="1"/>
          <p:nvPr/>
        </p:nvSpPr>
        <p:spPr>
          <a:xfrm>
            <a:off x="9647535" y="4930813"/>
            <a:ext cx="2261473" cy="757130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altLang="zh-TW" sz="2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Real</a:t>
            </a:r>
          </a:p>
          <a:p>
            <a:pPr algn="ctr">
              <a:lnSpc>
                <a:spcPct val="90000"/>
              </a:lnSpc>
            </a:pPr>
            <a:r>
              <a:rPr lang="en-US" altLang="zh-TW" sz="2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Demand</a:t>
            </a:r>
          </a:p>
        </p:txBody>
      </p: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1B2F7C54-F583-4F79-9AC7-D7651AD6E9B1}"/>
              </a:ext>
            </a:extLst>
          </p:cNvPr>
          <p:cNvCxnSpPr/>
          <p:nvPr/>
        </p:nvCxnSpPr>
        <p:spPr>
          <a:xfrm>
            <a:off x="8799239" y="4829175"/>
            <a:ext cx="10792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字方塊 26"/>
          <p:cNvSpPr txBox="1"/>
          <p:nvPr/>
        </p:nvSpPr>
        <p:spPr>
          <a:xfrm>
            <a:off x="6207624" y="1914260"/>
            <a:ext cx="471989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Top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8" name="文字方塊 27"/>
          <p:cNvSpPr txBox="1"/>
          <p:nvPr/>
        </p:nvSpPr>
        <p:spPr>
          <a:xfrm>
            <a:off x="6036540" y="5162654"/>
            <a:ext cx="884216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Bottom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2" name="文字方塊 31"/>
          <p:cNvSpPr txBox="1"/>
          <p:nvPr/>
        </p:nvSpPr>
        <p:spPr>
          <a:xfrm>
            <a:off x="1062381" y="2444214"/>
            <a:ext cx="796052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10-#10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3" name="文字方塊 32"/>
          <p:cNvSpPr txBox="1"/>
          <p:nvPr/>
        </p:nvSpPr>
        <p:spPr>
          <a:xfrm>
            <a:off x="2982714" y="3655278"/>
            <a:ext cx="704680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3-#10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4" name="文字方塊 33"/>
          <p:cNvSpPr txBox="1"/>
          <p:nvPr/>
        </p:nvSpPr>
        <p:spPr>
          <a:xfrm>
            <a:off x="4801117" y="2106707"/>
            <a:ext cx="796052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12-#10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5" name="文字方塊 34"/>
          <p:cNvSpPr txBox="1"/>
          <p:nvPr/>
        </p:nvSpPr>
        <p:spPr>
          <a:xfrm>
            <a:off x="1091560" y="4438391"/>
            <a:ext cx="610103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7-#8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6" name="文字方塊 35"/>
          <p:cNvSpPr txBox="1"/>
          <p:nvPr/>
        </p:nvSpPr>
        <p:spPr>
          <a:xfrm>
            <a:off x="2971036" y="4969986"/>
            <a:ext cx="704680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12-#8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7" name="文字方塊 36"/>
          <p:cNvSpPr txBox="1"/>
          <p:nvPr/>
        </p:nvSpPr>
        <p:spPr>
          <a:xfrm>
            <a:off x="4870073" y="4652104"/>
            <a:ext cx="613309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9-#8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5" name="直線單箭頭接點 14"/>
          <p:cNvCxnSpPr/>
          <p:nvPr/>
        </p:nvCxnSpPr>
        <p:spPr>
          <a:xfrm flipV="1">
            <a:off x="6383283" y="2444214"/>
            <a:ext cx="0" cy="172371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/>
          <p:cNvCxnSpPr/>
          <p:nvPr/>
        </p:nvCxnSpPr>
        <p:spPr>
          <a:xfrm>
            <a:off x="6383283" y="4167925"/>
            <a:ext cx="0" cy="9947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/>
        </p:nvSpPr>
        <p:spPr>
          <a:xfrm>
            <a:off x="1960673" y="2422947"/>
            <a:ext cx="601211" cy="1206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矩形 24"/>
          <p:cNvSpPr/>
          <p:nvPr/>
        </p:nvSpPr>
        <p:spPr>
          <a:xfrm>
            <a:off x="4130106" y="2096074"/>
            <a:ext cx="472684" cy="1530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矩形 25"/>
          <p:cNvSpPr/>
          <p:nvPr/>
        </p:nvSpPr>
        <p:spPr>
          <a:xfrm>
            <a:off x="977327" y="4891484"/>
            <a:ext cx="846000" cy="306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矩形 28"/>
          <p:cNvSpPr/>
          <p:nvPr/>
        </p:nvSpPr>
        <p:spPr>
          <a:xfrm>
            <a:off x="4477689" y="5100662"/>
            <a:ext cx="250056" cy="306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矩形 37"/>
          <p:cNvSpPr/>
          <p:nvPr/>
        </p:nvSpPr>
        <p:spPr>
          <a:xfrm>
            <a:off x="1844576" y="5213481"/>
            <a:ext cx="90967" cy="213045"/>
          </a:xfrm>
          <a:prstGeom prst="rect">
            <a:avLst/>
          </a:prstGeom>
          <a:solidFill>
            <a:schemeClr val="accent3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TextBox 4">
            <a:extLst>
              <a:ext uri="{FF2B5EF4-FFF2-40B4-BE49-F238E27FC236}">
                <a16:creationId xmlns:a16="http://schemas.microsoft.com/office/drawing/2014/main" id="{76922195-04CF-4FDD-878E-69FFDC27A4D8}"/>
              </a:ext>
            </a:extLst>
          </p:cNvPr>
          <p:cNvSpPr txBox="1"/>
          <p:nvPr/>
        </p:nvSpPr>
        <p:spPr>
          <a:xfrm>
            <a:off x="6834911" y="4930813"/>
            <a:ext cx="2261473" cy="757130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Fix</a:t>
            </a:r>
          </a:p>
          <a:p>
            <a:pPr algn="ctr">
              <a:lnSpc>
                <a:spcPct val="9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Length</a:t>
            </a:r>
          </a:p>
        </p:txBody>
      </p:sp>
    </p:spTree>
    <p:extLst>
      <p:ext uri="{BB962C8B-B14F-4D97-AF65-F5344CB8AC3E}">
        <p14:creationId xmlns:p14="http://schemas.microsoft.com/office/powerpoint/2010/main" val="3446269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24" grpId="0" animBg="1"/>
      <p:bldP spid="25" grpId="0" animBg="1"/>
      <p:bldP spid="26" grpId="0" animBg="1"/>
      <p:bldP spid="29" grpId="0" animBg="1"/>
      <p:bldP spid="38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圖表 14"/>
          <p:cNvGraphicFramePr/>
          <p:nvPr>
            <p:extLst>
              <p:ext uri="{D42A27DB-BD31-4B8C-83A1-F6EECF244321}">
                <p14:modId xmlns:p14="http://schemas.microsoft.com/office/powerpoint/2010/main" val="3390528480"/>
              </p:ext>
            </p:extLst>
          </p:nvPr>
        </p:nvGraphicFramePr>
        <p:xfrm>
          <a:off x="1596000" y="1458000"/>
          <a:ext cx="9000000" cy="54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7" y="660400"/>
            <a:ext cx="6443515" cy="701731"/>
          </a:xfrm>
          <a:prstGeom prst="rect">
            <a:avLst/>
          </a:prstGeom>
        </p:spPr>
        <p:txBody>
          <a:bodyPr/>
          <a:lstStyle/>
          <a:p>
            <a:r>
              <a:rPr lang="en-US" altLang="zh-TW" dirty="0"/>
              <a:t>#8 =&gt; #10 Reinforcement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30</a:t>
            </a:fld>
            <a:endParaRPr lang="fr-FR"/>
          </a:p>
        </p:txBody>
      </p:sp>
      <p:graphicFrame>
        <p:nvGraphicFramePr>
          <p:cNvPr id="7" name="物件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06403346"/>
              </p:ext>
            </p:extLst>
          </p:nvPr>
        </p:nvGraphicFramePr>
        <p:xfrm>
          <a:off x="7293935" y="848400"/>
          <a:ext cx="45720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824" name="Equation" r:id="rId4" imgW="4572000" imgH="609480" progId="Equation.DSMT4">
                  <p:embed/>
                </p:oleObj>
              </mc:Choice>
              <mc:Fallback>
                <p:oleObj name="Equation" r:id="rId4" imgW="4572000" imgH="609480" progId="Equation.DSMT4">
                  <p:embed/>
                  <p:pic>
                    <p:nvPicPr>
                      <p:cNvPr id="7" name="物件 6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293935" y="848400"/>
                        <a:ext cx="45720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" name="直線接點 4"/>
          <p:cNvCxnSpPr/>
          <p:nvPr/>
        </p:nvCxnSpPr>
        <p:spPr>
          <a:xfrm>
            <a:off x="2179673" y="2296632"/>
            <a:ext cx="828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5636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圖片 1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05600" y="1731600"/>
            <a:ext cx="6095238" cy="4571429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731600"/>
            <a:ext cx="6095238" cy="4571429"/>
          </a:xfrm>
          <a:prstGeom prst="rect">
            <a:avLst/>
          </a:prstGeom>
        </p:spPr>
      </p:pic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986854" cy="1311128"/>
          </a:xfrm>
        </p:spPr>
        <p:txBody>
          <a:bodyPr/>
          <a:lstStyle/>
          <a:p>
            <a:r>
              <a:rPr lang="en-US" altLang="zh-TW" dirty="0"/>
              <a:t>Convention </a:t>
            </a:r>
            <a:r>
              <a:rPr lang="en-US" altLang="zh-TW" dirty="0">
                <a:solidFill>
                  <a:schemeClr val="accent1"/>
                </a:solidFill>
              </a:rPr>
              <a:t>Increase</a:t>
            </a:r>
            <a:endParaRPr lang="zh-TW" altLang="en-US" dirty="0">
              <a:solidFill>
                <a:schemeClr val="accent1"/>
              </a:solidFill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31</a:t>
            </a:fld>
            <a:endParaRPr lang="fr-FR"/>
          </a:p>
        </p:txBody>
      </p:sp>
      <p:sp>
        <p:nvSpPr>
          <p:cNvPr id="6" name="矩形 5"/>
          <p:cNvSpPr/>
          <p:nvPr/>
        </p:nvSpPr>
        <p:spPr>
          <a:xfrm>
            <a:off x="2118932" y="2583999"/>
            <a:ext cx="425861" cy="1044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2565793" y="3657203"/>
            <a:ext cx="1548000" cy="252000"/>
          </a:xfrm>
          <a:prstGeom prst="rect">
            <a:avLst/>
          </a:prstGeom>
          <a:solidFill>
            <a:schemeClr val="accent3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7%</a:t>
            </a:r>
            <a:endParaRPr lang="zh-TW" altLang="en-US" dirty="0"/>
          </a:p>
        </p:txBody>
      </p:sp>
      <p:sp>
        <p:nvSpPr>
          <p:cNvPr id="10" name="矩形 9"/>
          <p:cNvSpPr/>
          <p:nvPr/>
        </p:nvSpPr>
        <p:spPr>
          <a:xfrm>
            <a:off x="4136197" y="2584004"/>
            <a:ext cx="425861" cy="1044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1949570" y="5247467"/>
            <a:ext cx="595223" cy="252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4122419" y="5247467"/>
            <a:ext cx="595223" cy="252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8214170" y="2307555"/>
            <a:ext cx="610653" cy="1278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13%</a:t>
            </a:r>
            <a:endParaRPr lang="zh-TW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10077476" y="2307555"/>
            <a:ext cx="666000" cy="1278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13%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87596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7" y="660400"/>
            <a:ext cx="7361309" cy="1311128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zh-TW" dirty="0"/>
              <a:t>Different Stories Reinforcement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32</a:t>
            </a:fld>
            <a:endParaRPr lang="fr-FR"/>
          </a:p>
        </p:txBody>
      </p:sp>
      <p:graphicFrame>
        <p:nvGraphicFramePr>
          <p:cNvPr id="6" name="圖表 5"/>
          <p:cNvGraphicFramePr/>
          <p:nvPr>
            <p:extLst>
              <p:ext uri="{D42A27DB-BD31-4B8C-83A1-F6EECF244321}">
                <p14:modId xmlns:p14="http://schemas.microsoft.com/office/powerpoint/2010/main" val="1965950664"/>
              </p:ext>
            </p:extLst>
          </p:nvPr>
        </p:nvGraphicFramePr>
        <p:xfrm>
          <a:off x="1596000" y="1458000"/>
          <a:ext cx="9000000" cy="54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8" name="物件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47679777"/>
              </p:ext>
            </p:extLst>
          </p:nvPr>
        </p:nvGraphicFramePr>
        <p:xfrm>
          <a:off x="8201097" y="848400"/>
          <a:ext cx="2222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849" name="Equation" r:id="rId4" imgW="2222280" imgH="609480" progId="Equation.DSMT4">
                  <p:embed/>
                </p:oleObj>
              </mc:Choice>
              <mc:Fallback>
                <p:oleObj name="Equation" r:id="rId4" imgW="2222280" imgH="609480" progId="Equation.DSMT4">
                  <p:embed/>
                  <p:pic>
                    <p:nvPicPr>
                      <p:cNvPr id="8" name="物件 7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201097" y="848400"/>
                        <a:ext cx="2222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" name="直線單箭頭接點 4"/>
          <p:cNvCxnSpPr/>
          <p:nvPr/>
        </p:nvCxnSpPr>
        <p:spPr>
          <a:xfrm flipV="1">
            <a:off x="8452884" y="1807535"/>
            <a:ext cx="839972" cy="8399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1218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圖片 15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731600"/>
            <a:ext cx="6095238" cy="4571429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33</a:t>
            </a:fld>
            <a:endParaRPr lang="fr-FR"/>
          </a:p>
        </p:txBody>
      </p:sp>
      <p:sp>
        <p:nvSpPr>
          <p:cNvPr id="6" name="矩形 5"/>
          <p:cNvSpPr/>
          <p:nvPr/>
        </p:nvSpPr>
        <p:spPr>
          <a:xfrm>
            <a:off x="2382167" y="2247366"/>
            <a:ext cx="162000" cy="1152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2555211" y="5251918"/>
            <a:ext cx="1571276" cy="108000"/>
          </a:xfrm>
          <a:prstGeom prst="rect">
            <a:avLst/>
          </a:prstGeom>
          <a:solidFill>
            <a:schemeClr val="accent3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4126487" y="2247366"/>
            <a:ext cx="162000" cy="1152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2555211" y="3394834"/>
            <a:ext cx="1571276" cy="360000"/>
          </a:xfrm>
          <a:prstGeom prst="rect">
            <a:avLst/>
          </a:prstGeom>
          <a:solidFill>
            <a:schemeClr val="accent3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2428407" y="5362293"/>
            <a:ext cx="124638" cy="21954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4126487" y="5370919"/>
            <a:ext cx="124638" cy="21954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文字方塊 16"/>
          <p:cNvSpPr txBox="1"/>
          <p:nvPr/>
        </p:nvSpPr>
        <p:spPr>
          <a:xfrm>
            <a:off x="907871" y="3911394"/>
            <a:ext cx="646972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102%</a:t>
            </a:r>
            <a:endParaRPr lang="zh-TW" altLang="en-US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907871" y="4500810"/>
            <a:ext cx="646972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103%</a:t>
            </a:r>
            <a:endParaRPr lang="zh-TW" altLang="en-US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21" name="直線單箭頭接點 20"/>
          <p:cNvCxnSpPr/>
          <p:nvPr/>
        </p:nvCxnSpPr>
        <p:spPr>
          <a:xfrm>
            <a:off x="4128494" y="3737582"/>
            <a:ext cx="409008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接點 25"/>
          <p:cNvCxnSpPr/>
          <p:nvPr/>
        </p:nvCxnSpPr>
        <p:spPr>
          <a:xfrm flipV="1">
            <a:off x="4529024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接點 26"/>
          <p:cNvCxnSpPr/>
          <p:nvPr/>
        </p:nvCxnSpPr>
        <p:spPr>
          <a:xfrm flipV="1">
            <a:off x="3920358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單箭頭接點 27"/>
          <p:cNvCxnSpPr/>
          <p:nvPr/>
        </p:nvCxnSpPr>
        <p:spPr>
          <a:xfrm>
            <a:off x="3918204" y="1748212"/>
            <a:ext cx="608665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0" name="物件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0695907"/>
              </p:ext>
            </p:extLst>
          </p:nvPr>
        </p:nvGraphicFramePr>
        <p:xfrm>
          <a:off x="3511336" y="1333157"/>
          <a:ext cx="14224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946" name="Equation" r:id="rId4" imgW="1422360" imgH="380880" progId="Equation.DSMT4">
                  <p:embed/>
                </p:oleObj>
              </mc:Choice>
              <mc:Fallback>
                <p:oleObj name="Equation" r:id="rId4" imgW="1422360" imgH="380880" progId="Equation.DSMT4">
                  <p:embed/>
                  <p:pic>
                    <p:nvPicPr>
                      <p:cNvPr id="31" name="物件 30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11336" y="1333157"/>
                        <a:ext cx="1422400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字方塊 3"/>
          <p:cNvSpPr txBox="1"/>
          <p:nvPr/>
        </p:nvSpPr>
        <p:spPr>
          <a:xfrm>
            <a:off x="6823079" y="2715848"/>
            <a:ext cx="5197898" cy="1717393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44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Convention</a:t>
            </a:r>
            <a:r>
              <a:rPr lang="en-US" altLang="zh-TW" sz="4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Does Not</a:t>
            </a:r>
          </a:p>
          <a:p>
            <a:pPr>
              <a:lnSpc>
                <a:spcPct val="120000"/>
              </a:lnSpc>
            </a:pPr>
            <a:r>
              <a:rPr lang="en-US" altLang="zh-TW" sz="4400" dirty="0">
                <a:latin typeface="Segoe UI Light" panose="020B0502040204020203" pitchFamily="34" charset="0"/>
                <a:cs typeface="Segoe UI Light" panose="020B0502040204020203" pitchFamily="34" charset="0"/>
              </a:rPr>
              <a:t>Meet Specifications</a:t>
            </a:r>
          </a:p>
        </p:txBody>
      </p:sp>
      <p:graphicFrame>
        <p:nvGraphicFramePr>
          <p:cNvPr id="14" name="物件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81285514"/>
              </p:ext>
            </p:extLst>
          </p:nvPr>
        </p:nvGraphicFramePr>
        <p:xfrm>
          <a:off x="4188806" y="3514351"/>
          <a:ext cx="2921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947" name="Equation" r:id="rId6" imgW="291960" imgH="241200" progId="Equation.DSMT4">
                  <p:embed/>
                </p:oleObj>
              </mc:Choice>
              <mc:Fallback>
                <p:oleObj name="Equation" r:id="rId6" imgW="29196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188806" y="3514351"/>
                        <a:ext cx="2921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物件 31">
            <a:extLst>
              <a:ext uri="{FF2B5EF4-FFF2-40B4-BE49-F238E27FC236}">
                <a16:creationId xmlns:a16="http://schemas.microsoft.com/office/drawing/2014/main" id="{A5BA2207-3F64-4903-9FED-38CE879A48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52872163"/>
              </p:ext>
            </p:extLst>
          </p:nvPr>
        </p:nvGraphicFramePr>
        <p:xfrm>
          <a:off x="2460350" y="5985484"/>
          <a:ext cx="190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948" name="Equation" r:id="rId8" imgW="190440" imgH="609480" progId="Equation.DSMT4">
                  <p:embed/>
                </p:oleObj>
              </mc:Choice>
              <mc:Fallback>
                <p:oleObj name="Equation" r:id="rId8" imgW="190440" imgH="609480" progId="Equation.DSMT4">
                  <p:embed/>
                  <p:pic>
                    <p:nvPicPr>
                      <p:cNvPr id="15" name="物件 14">
                        <a:extLst>
                          <a:ext uri="{FF2B5EF4-FFF2-40B4-BE49-F238E27FC236}">
                            <a16:creationId xmlns:a16="http://schemas.microsoft.com/office/drawing/2014/main" id="{A5BA2207-3F64-4903-9FED-38CE879A488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460350" y="5985484"/>
                        <a:ext cx="190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物件 32">
            <a:extLst>
              <a:ext uri="{FF2B5EF4-FFF2-40B4-BE49-F238E27FC236}">
                <a16:creationId xmlns:a16="http://schemas.microsoft.com/office/drawing/2014/main" id="{A5BA2207-3F64-4903-9FED-38CE879A48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90286569"/>
              </p:ext>
            </p:extLst>
          </p:nvPr>
        </p:nvGraphicFramePr>
        <p:xfrm>
          <a:off x="4016958" y="5985484"/>
          <a:ext cx="190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949" name="Equation" r:id="rId8" imgW="190440" imgH="609480" progId="Equation.DSMT4">
                  <p:embed/>
                </p:oleObj>
              </mc:Choice>
              <mc:Fallback>
                <p:oleObj name="Equation" r:id="rId8" imgW="190440" imgH="609480" progId="Equation.DSMT4">
                  <p:embed/>
                  <p:pic>
                    <p:nvPicPr>
                      <p:cNvPr id="21" name="物件 20">
                        <a:extLst>
                          <a:ext uri="{FF2B5EF4-FFF2-40B4-BE49-F238E27FC236}">
                            <a16:creationId xmlns:a16="http://schemas.microsoft.com/office/drawing/2014/main" id="{A5BA2207-3F64-4903-9FED-38CE879A488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016958" y="5985484"/>
                        <a:ext cx="190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02543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/>
              <a:t>More Multi-Cut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34</a:t>
            </a:fld>
            <a:endParaRPr lang="fr-FR"/>
          </a:p>
        </p:txBody>
      </p:sp>
      <p:graphicFrame>
        <p:nvGraphicFramePr>
          <p:cNvPr id="16" name="物件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07977800"/>
              </p:ext>
            </p:extLst>
          </p:nvPr>
        </p:nvGraphicFramePr>
        <p:xfrm>
          <a:off x="6809028" y="847725"/>
          <a:ext cx="3619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114" name="Equation" r:id="rId4" imgW="3619440" imgH="609480" progId="Equation.DSMT4">
                  <p:embed/>
                </p:oleObj>
              </mc:Choice>
              <mc:Fallback>
                <p:oleObj name="Equation" r:id="rId4" imgW="3619440" imgH="609480" progId="Equation.DSMT4">
                  <p:embed/>
                  <p:pic>
                    <p:nvPicPr>
                      <p:cNvPr id="7" name="物件 6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809028" y="847725"/>
                        <a:ext cx="3619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圖表 17"/>
          <p:cNvGraphicFramePr/>
          <p:nvPr>
            <p:extLst>
              <p:ext uri="{D42A27DB-BD31-4B8C-83A1-F6EECF244321}">
                <p14:modId xmlns:p14="http://schemas.microsoft.com/office/powerpoint/2010/main" val="187390804"/>
              </p:ext>
            </p:extLst>
          </p:nvPr>
        </p:nvGraphicFramePr>
        <p:xfrm>
          <a:off x="1596000" y="1458000"/>
          <a:ext cx="9000000" cy="54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  <p:extLst>
      <p:ext uri="{BB962C8B-B14F-4D97-AF65-F5344CB8AC3E}">
        <p14:creationId xmlns:p14="http://schemas.microsoft.com/office/powerpoint/2010/main" val="3510605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5295198" cy="70173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zh-TW" dirty="0"/>
              <a:t>Shear Reinforcement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35</a:t>
            </a:fld>
            <a:endParaRPr lang="fr-FR"/>
          </a:p>
        </p:txBody>
      </p:sp>
      <p:graphicFrame>
        <p:nvGraphicFramePr>
          <p:cNvPr id="8" name="圖表 7"/>
          <p:cNvGraphicFramePr/>
          <p:nvPr>
            <p:extLst>
              <p:ext uri="{D42A27DB-BD31-4B8C-83A1-F6EECF244321}">
                <p14:modId xmlns:p14="http://schemas.microsoft.com/office/powerpoint/2010/main" val="3697067331"/>
              </p:ext>
            </p:extLst>
          </p:nvPr>
        </p:nvGraphicFramePr>
        <p:xfrm>
          <a:off x="1596000" y="1458000"/>
          <a:ext cx="9000000" cy="54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9" name="物件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36025718"/>
              </p:ext>
            </p:extLst>
          </p:nvPr>
        </p:nvGraphicFramePr>
        <p:xfrm>
          <a:off x="8201097" y="848400"/>
          <a:ext cx="2222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916" name="Equation" r:id="rId4" imgW="2222280" imgH="609480" progId="Equation.DSMT4">
                  <p:embed/>
                </p:oleObj>
              </mc:Choice>
              <mc:Fallback>
                <p:oleObj name="Equation" r:id="rId4" imgW="2222280" imgH="609480" progId="Equation.DSMT4">
                  <p:embed/>
                  <p:pic>
                    <p:nvPicPr>
                      <p:cNvPr id="8" name="物件 7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201097" y="848400"/>
                        <a:ext cx="2222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物件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09663602"/>
              </p:ext>
            </p:extLst>
          </p:nvPr>
        </p:nvGraphicFramePr>
        <p:xfrm>
          <a:off x="10583863" y="2239776"/>
          <a:ext cx="14224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917" name="Equation" r:id="rId6" imgW="1422360" imgH="241200" progId="Equation.DSMT4">
                  <p:embed/>
                </p:oleObj>
              </mc:Choice>
              <mc:Fallback>
                <p:oleObj name="Equation" r:id="rId6" imgW="1422360" imgH="241200" progId="Equation.DSMT4">
                  <p:embed/>
                  <p:pic>
                    <p:nvPicPr>
                      <p:cNvPr id="9" name="物件 8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0583863" y="2239776"/>
                        <a:ext cx="14224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1" name="直線接點 10"/>
          <p:cNvCxnSpPr/>
          <p:nvPr/>
        </p:nvCxnSpPr>
        <p:spPr>
          <a:xfrm>
            <a:off x="2286000" y="2158402"/>
            <a:ext cx="8173673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/>
          <p:cNvCxnSpPr/>
          <p:nvPr/>
        </p:nvCxnSpPr>
        <p:spPr>
          <a:xfrm>
            <a:off x="2286000" y="2360427"/>
            <a:ext cx="8173673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接點 12"/>
          <p:cNvCxnSpPr/>
          <p:nvPr/>
        </p:nvCxnSpPr>
        <p:spPr>
          <a:xfrm>
            <a:off x="2286000" y="2562452"/>
            <a:ext cx="8173673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物件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467022"/>
              </p:ext>
            </p:extLst>
          </p:nvPr>
        </p:nvGraphicFramePr>
        <p:xfrm>
          <a:off x="10596000" y="1917102"/>
          <a:ext cx="8890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918" name="Equation" r:id="rId8" imgW="888840" imgH="241200" progId="Equation.DSMT4">
                  <p:embed/>
                </p:oleObj>
              </mc:Choice>
              <mc:Fallback>
                <p:oleObj name="Equation" r:id="rId8" imgW="888840" imgH="241200" progId="Equation.DSMT4">
                  <p:embed/>
                  <p:pic>
                    <p:nvPicPr>
                      <p:cNvPr id="13" name="物件 12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0596000" y="1917102"/>
                        <a:ext cx="8890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28199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36</a:t>
            </a:fld>
            <a:endParaRPr lang="fr-FR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52499" y="1"/>
            <a:ext cx="4422971" cy="6858000"/>
          </a:xfrm>
          <a:prstGeom prst="rect">
            <a:avLst/>
          </a:prstGeom>
        </p:spPr>
      </p:pic>
      <p:cxnSp>
        <p:nvCxnSpPr>
          <p:cNvPr id="11" name="直線單箭頭接點 10"/>
          <p:cNvCxnSpPr/>
          <p:nvPr/>
        </p:nvCxnSpPr>
        <p:spPr>
          <a:xfrm flipV="1">
            <a:off x="3176685" y="5455921"/>
            <a:ext cx="1557875" cy="140208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/>
          <p:cNvCxnSpPr/>
          <p:nvPr/>
        </p:nvCxnSpPr>
        <p:spPr>
          <a:xfrm>
            <a:off x="1767840" y="5862320"/>
            <a:ext cx="1046480" cy="99568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2"/>
          <p:cNvCxnSpPr/>
          <p:nvPr/>
        </p:nvCxnSpPr>
        <p:spPr>
          <a:xfrm flipH="1">
            <a:off x="5120640" y="386080"/>
            <a:ext cx="158103" cy="5069841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字方塊 25"/>
          <p:cNvSpPr txBox="1"/>
          <p:nvPr/>
        </p:nvSpPr>
        <p:spPr>
          <a:xfrm>
            <a:off x="3978584" y="6075632"/>
            <a:ext cx="755976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30m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1641772" y="6156961"/>
            <a:ext cx="755976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20m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8" name="文字方塊 27"/>
          <p:cNvSpPr txBox="1"/>
          <p:nvPr/>
        </p:nvSpPr>
        <p:spPr>
          <a:xfrm>
            <a:off x="5358592" y="2326640"/>
            <a:ext cx="1055738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14F B3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2" name="文字方塊 31"/>
          <p:cNvSpPr txBox="1"/>
          <p:nvPr/>
        </p:nvSpPr>
        <p:spPr>
          <a:xfrm>
            <a:off x="6826432" y="3063597"/>
            <a:ext cx="1862048" cy="997068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zh-TW" sz="54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99.6%</a:t>
            </a:r>
            <a:endParaRPr lang="zh-TW" altLang="en-US" sz="54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8" name="文字方塊 37"/>
          <p:cNvSpPr txBox="1"/>
          <p:nvPr/>
        </p:nvSpPr>
        <p:spPr>
          <a:xfrm>
            <a:off x="5652123" y="979019"/>
            <a:ext cx="1887696" cy="562398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zh-TW" alt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台北住宅案</a:t>
            </a:r>
          </a:p>
        </p:txBody>
      </p:sp>
      <p:graphicFrame>
        <p:nvGraphicFramePr>
          <p:cNvPr id="3" name="物件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37169606"/>
              </p:ext>
            </p:extLst>
          </p:nvPr>
        </p:nvGraphicFramePr>
        <p:xfrm>
          <a:off x="8964526" y="3543526"/>
          <a:ext cx="14097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897" name="Equation" r:id="rId5" imgW="1409400" imgH="609480" progId="Equation.DSMT4">
                  <p:embed/>
                </p:oleObj>
              </mc:Choice>
              <mc:Fallback>
                <p:oleObj name="Equation" r:id="rId5" imgW="1409400" imgH="609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964526" y="3543526"/>
                        <a:ext cx="14097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字方塊 3"/>
          <p:cNvSpPr txBox="1"/>
          <p:nvPr/>
        </p:nvSpPr>
        <p:spPr>
          <a:xfrm>
            <a:off x="7544406" y="4444185"/>
            <a:ext cx="1458091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High</a:t>
            </a: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Seismic</a:t>
            </a:r>
          </a:p>
        </p:txBody>
      </p:sp>
      <p:cxnSp>
        <p:nvCxnSpPr>
          <p:cNvPr id="19" name="直線接點 18"/>
          <p:cNvCxnSpPr/>
          <p:nvPr/>
        </p:nvCxnSpPr>
        <p:spPr>
          <a:xfrm>
            <a:off x="7188985" y="4444185"/>
            <a:ext cx="0" cy="1150416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/>
          <p:cNvSpPr txBox="1"/>
          <p:nvPr/>
        </p:nvSpPr>
        <p:spPr>
          <a:xfrm>
            <a:off x="7539819" y="5167176"/>
            <a:ext cx="2421497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Beam Length = </a:t>
            </a:r>
            <a:r>
              <a:rPr lang="en-US" altLang="zh-TW" sz="20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5, 6m</a:t>
            </a:r>
            <a:endParaRPr lang="zh-TW" altLang="en-US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0521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4" grpId="0"/>
      <p:bldP spid="9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文字方塊 22"/>
          <p:cNvSpPr txBox="1"/>
          <p:nvPr/>
        </p:nvSpPr>
        <p:spPr>
          <a:xfrm>
            <a:off x="7540714" y="3063597"/>
            <a:ext cx="1871666" cy="997068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zh-TW" sz="5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94.3%</a:t>
            </a:r>
            <a:endParaRPr lang="zh-TW" altLang="en-US" sz="54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37</a:t>
            </a:fld>
            <a:endParaRPr lang="fr-FR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553876"/>
            <a:ext cx="6191284" cy="5623404"/>
          </a:xfrm>
          <a:prstGeom prst="rect">
            <a:avLst/>
          </a:prstGeom>
        </p:spPr>
      </p:pic>
      <p:cxnSp>
        <p:nvCxnSpPr>
          <p:cNvPr id="11" name="直線單箭頭接點 10"/>
          <p:cNvCxnSpPr/>
          <p:nvPr/>
        </p:nvCxnSpPr>
        <p:spPr>
          <a:xfrm flipH="1">
            <a:off x="2529840" y="3027680"/>
            <a:ext cx="3464560" cy="304800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/>
          <p:cNvCxnSpPr/>
          <p:nvPr/>
        </p:nvCxnSpPr>
        <p:spPr>
          <a:xfrm>
            <a:off x="213360" y="4215813"/>
            <a:ext cx="1534160" cy="1961467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/>
          <p:cNvSpPr txBox="1"/>
          <p:nvPr/>
        </p:nvSpPr>
        <p:spPr>
          <a:xfrm>
            <a:off x="234082" y="4915828"/>
            <a:ext cx="746358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77m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4409440" y="4270962"/>
            <a:ext cx="884216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153m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7" name="直線單箭頭接點 16"/>
          <p:cNvCxnSpPr/>
          <p:nvPr/>
        </p:nvCxnSpPr>
        <p:spPr>
          <a:xfrm>
            <a:off x="6252244" y="1442702"/>
            <a:ext cx="0" cy="136144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/>
          <p:cNvSpPr txBox="1"/>
          <p:nvPr/>
        </p:nvSpPr>
        <p:spPr>
          <a:xfrm>
            <a:off x="6344230" y="1783746"/>
            <a:ext cx="864980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9F B1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3944515" y="5601393"/>
            <a:ext cx="2246769" cy="609398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TW" alt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高雄物流中心</a:t>
            </a:r>
          </a:p>
        </p:txBody>
      </p:sp>
      <p:graphicFrame>
        <p:nvGraphicFramePr>
          <p:cNvPr id="24" name="物件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42279835"/>
              </p:ext>
            </p:extLst>
          </p:nvPr>
        </p:nvGraphicFramePr>
        <p:xfrm>
          <a:off x="9688426" y="3543526"/>
          <a:ext cx="14097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924" name="Equation" r:id="rId5" imgW="1409400" imgH="609480" progId="Equation.DSMT4">
                  <p:embed/>
                </p:oleObj>
              </mc:Choice>
              <mc:Fallback>
                <p:oleObj name="Equation" r:id="rId5" imgW="1409400" imgH="609480" progId="Equation.DSMT4">
                  <p:embed/>
                  <p:pic>
                    <p:nvPicPr>
                      <p:cNvPr id="3" name="物件 2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688426" y="3543526"/>
                        <a:ext cx="14097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文字方塊 25"/>
          <p:cNvSpPr txBox="1"/>
          <p:nvPr/>
        </p:nvSpPr>
        <p:spPr>
          <a:xfrm>
            <a:off x="8268306" y="4406085"/>
            <a:ext cx="1384353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Low</a:t>
            </a: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Seismic</a:t>
            </a:r>
          </a:p>
        </p:txBody>
      </p:sp>
      <p:cxnSp>
        <p:nvCxnSpPr>
          <p:cNvPr id="27" name="直線接點 26"/>
          <p:cNvCxnSpPr/>
          <p:nvPr/>
        </p:nvCxnSpPr>
        <p:spPr>
          <a:xfrm flipH="1">
            <a:off x="7912885" y="4406085"/>
            <a:ext cx="2390" cy="1188516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字方塊 27"/>
          <p:cNvSpPr txBox="1"/>
          <p:nvPr/>
        </p:nvSpPr>
        <p:spPr>
          <a:xfrm>
            <a:off x="8263719" y="5167176"/>
            <a:ext cx="2512867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Beam Length = </a:t>
            </a:r>
            <a:r>
              <a:rPr lang="en-US" altLang="zh-TW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8, 10m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2465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6" grpId="0"/>
      <p:bldP spid="28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3224059" cy="701731"/>
          </a:xfrm>
        </p:spPr>
        <p:txBody>
          <a:bodyPr/>
          <a:lstStyle/>
          <a:p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Material Cost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38</a:t>
            </a:fld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6829125" y="3440491"/>
                <a:ext cx="2665152" cy="951864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400" b="0" i="0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Δ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</m:t>
                      </m:r>
                      <m:r>
                        <a:rPr lang="en-US" altLang="zh-TW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85%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$19076</m:t>
                          </m:r>
                        </m:num>
                        <m:den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</m:oMath>
                  </m:oMathPara>
                </a14:m>
                <a:endParaRPr lang="zh-TW" altLang="en-US" sz="24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9125" y="3440491"/>
                <a:ext cx="2665152" cy="95186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文字方塊 17"/>
          <p:cNvSpPr txBox="1"/>
          <p:nvPr/>
        </p:nvSpPr>
        <p:spPr>
          <a:xfrm>
            <a:off x="6826345" y="5099009"/>
            <a:ext cx="4486741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Reduced Percentage (Multi-Cut-4)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8266915" y="6312975"/>
            <a:ext cx="3307957" cy="360868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TW" alt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資料來源</a:t>
            </a:r>
            <a:r>
              <a:rPr lang="en-US" altLang="zh-TW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:</a:t>
            </a:r>
            <a:r>
              <a:rPr lang="zh-TW" alt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公共工程價格資料庫 </a:t>
            </a:r>
            <a:r>
              <a:rPr lang="en-US" altLang="zh-TW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2019</a:t>
            </a:r>
            <a:endParaRPr lang="zh-TW" altLang="en-US" sz="1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字方塊 30"/>
              <p:cNvSpPr txBox="1"/>
              <p:nvPr/>
            </p:nvSpPr>
            <p:spPr>
              <a:xfrm>
                <a:off x="2504381" y="3440492"/>
                <a:ext cx="2835070" cy="951864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400" b="0" i="0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Δ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</m:t>
                      </m:r>
                      <m:r>
                        <a:rPr lang="en-US" altLang="zh-TW" sz="24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100%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$19076</m:t>
                          </m:r>
                        </m:num>
                        <m:den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</m:oMath>
                  </m:oMathPara>
                </a14:m>
                <a:endParaRPr lang="zh-TW" altLang="en-US" sz="24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31" name="文字方塊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4381" y="3440492"/>
                <a:ext cx="2835070" cy="9518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文字方塊 31"/>
          <p:cNvSpPr txBox="1"/>
          <p:nvPr/>
        </p:nvSpPr>
        <p:spPr>
          <a:xfrm>
            <a:off x="3950611" y="5096001"/>
            <a:ext cx="1786708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Material Cost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2504381" y="2025519"/>
            <a:ext cx="2067233" cy="62844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32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Convention</a:t>
            </a:r>
            <a:endParaRPr lang="zh-TW" altLang="en-US" sz="32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6829651" y="2078684"/>
            <a:ext cx="2314095" cy="62844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32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Optimization</a:t>
            </a:r>
            <a:endParaRPr lang="zh-TW" altLang="en-US" sz="32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9" name="直線單箭頭接點 18"/>
          <p:cNvCxnSpPr/>
          <p:nvPr/>
        </p:nvCxnSpPr>
        <p:spPr>
          <a:xfrm flipV="1">
            <a:off x="4652578" y="4392355"/>
            <a:ext cx="0" cy="7036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23"/>
          <p:cNvCxnSpPr/>
          <p:nvPr/>
        </p:nvCxnSpPr>
        <p:spPr>
          <a:xfrm flipV="1">
            <a:off x="7704364" y="4392355"/>
            <a:ext cx="0" cy="7036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5726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Construction Cost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39</a:t>
            </a:fld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6829125" y="3440491"/>
                <a:ext cx="2724977" cy="951864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400" b="0" i="0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Δ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</m:t>
                      </m:r>
                      <m:r>
                        <a:rPr lang="en-US" altLang="zh-TW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85%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$4320</m:t>
                          </m:r>
                          <m:r>
                            <a:rPr lang="en-US" altLang="zh-TW" sz="24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 Light" panose="020B0502040204020203" pitchFamily="34" charset="0"/>
                            </a:rPr>
                            <m:t>↑</m:t>
                          </m:r>
                        </m:num>
                        <m:den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</m:oMath>
                  </m:oMathPara>
                </a14:m>
                <a:endParaRPr lang="zh-TW" altLang="en-US" sz="24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9125" y="3440491"/>
                <a:ext cx="2724977" cy="95186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字方塊 30"/>
              <p:cNvSpPr txBox="1"/>
              <p:nvPr/>
            </p:nvSpPr>
            <p:spPr>
              <a:xfrm>
                <a:off x="2504381" y="3440492"/>
                <a:ext cx="2665153" cy="951864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400" b="0" i="0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Δ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</m:t>
                      </m:r>
                      <m:r>
                        <a:rPr lang="en-US" altLang="zh-TW" sz="24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100%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$4320</m:t>
                          </m:r>
                        </m:num>
                        <m:den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</m:oMath>
                  </m:oMathPara>
                </a14:m>
                <a:endParaRPr lang="zh-TW" altLang="en-US" sz="24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31" name="文字方塊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4381" y="3440492"/>
                <a:ext cx="2665153" cy="9518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文字方塊 13"/>
          <p:cNvSpPr txBox="1"/>
          <p:nvPr/>
        </p:nvSpPr>
        <p:spPr>
          <a:xfrm>
            <a:off x="2504381" y="2025519"/>
            <a:ext cx="2067233" cy="62844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32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Convention</a:t>
            </a:r>
            <a:endParaRPr lang="zh-TW" altLang="en-US" sz="32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6829651" y="2078684"/>
            <a:ext cx="2314095" cy="62844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32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Optimization</a:t>
            </a:r>
            <a:endParaRPr lang="zh-TW" altLang="en-US" sz="32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9" name="直線單箭頭接點 18"/>
          <p:cNvCxnSpPr/>
          <p:nvPr/>
        </p:nvCxnSpPr>
        <p:spPr>
          <a:xfrm flipV="1">
            <a:off x="4652578" y="4392355"/>
            <a:ext cx="0" cy="7036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23"/>
          <p:cNvCxnSpPr/>
          <p:nvPr/>
        </p:nvCxnSpPr>
        <p:spPr>
          <a:xfrm flipV="1">
            <a:off x="8969638" y="4392355"/>
            <a:ext cx="0" cy="7036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字方塊 15"/>
          <p:cNvSpPr txBox="1"/>
          <p:nvPr/>
        </p:nvSpPr>
        <p:spPr>
          <a:xfrm>
            <a:off x="3946773" y="5131776"/>
            <a:ext cx="1631216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TW" alt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鋼筋綁紮工資</a:t>
            </a:r>
          </a:p>
        </p:txBody>
      </p:sp>
      <p:sp>
        <p:nvSpPr>
          <p:cNvPr id="17" name="文字方塊 16"/>
          <p:cNvSpPr txBox="1"/>
          <p:nvPr/>
        </p:nvSpPr>
        <p:spPr>
          <a:xfrm>
            <a:off x="7226794" y="5163675"/>
            <a:ext cx="3901068" cy="42806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TW" altLang="en-US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複雜度增加 </a:t>
            </a:r>
            <a:r>
              <a:rPr lang="en-US" altLang="zh-TW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=&gt;</a:t>
            </a:r>
            <a:r>
              <a:rPr lang="zh-TW" altLang="en-US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鋼筋綁紮工資增加</a:t>
            </a:r>
          </a:p>
        </p:txBody>
      </p:sp>
      <p:sp>
        <p:nvSpPr>
          <p:cNvPr id="13" name="文字方塊 12"/>
          <p:cNvSpPr txBox="1"/>
          <p:nvPr/>
        </p:nvSpPr>
        <p:spPr>
          <a:xfrm>
            <a:off x="8266915" y="6312975"/>
            <a:ext cx="3307957" cy="360868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TW" alt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資料來源</a:t>
            </a:r>
            <a:r>
              <a:rPr lang="en-US" altLang="zh-TW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:</a:t>
            </a:r>
            <a:r>
              <a:rPr lang="zh-TW" alt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公共工程價格資料庫 </a:t>
            </a:r>
            <a:r>
              <a:rPr lang="en-US" altLang="zh-TW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2019</a:t>
            </a:r>
            <a:endParaRPr lang="zh-TW" altLang="en-US" sz="1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2805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573741"/>
            <a:ext cx="6095238" cy="4571429"/>
          </a:xfrm>
          <a:prstGeom prst="rect">
            <a:avLst/>
          </a:prstGeo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E6174A4F-BEF3-4FAA-ACC7-14AF48BA47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</a:t>
            </a:fld>
            <a:endParaRPr lang="fr-F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4B279D-CDA9-45D3-8E13-FC0D66537FE2}"/>
              </a:ext>
            </a:extLst>
          </p:cNvPr>
          <p:cNvSpPr txBox="1"/>
          <p:nvPr/>
        </p:nvSpPr>
        <p:spPr>
          <a:xfrm>
            <a:off x="7126514" y="2634938"/>
            <a:ext cx="4847772" cy="1588127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zh-TW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Today’s Solution</a:t>
            </a:r>
          </a:p>
          <a:p>
            <a:pPr>
              <a:lnSpc>
                <a:spcPct val="90000"/>
              </a:lnSpc>
            </a:pPr>
            <a:r>
              <a:rPr lang="en-US" altLang="zh-TW" sz="5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Fixed Cut-Off</a:t>
            </a:r>
            <a:endParaRPr lang="fr-FR" sz="54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aphicFrame>
        <p:nvGraphicFramePr>
          <p:cNvPr id="15" name="物件 14">
            <a:extLst>
              <a:ext uri="{FF2B5EF4-FFF2-40B4-BE49-F238E27FC236}">
                <a16:creationId xmlns:a16="http://schemas.microsoft.com/office/drawing/2014/main" id="{A5BA2207-3F64-4903-9FED-38CE879A48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93624163"/>
              </p:ext>
            </p:extLst>
          </p:nvPr>
        </p:nvGraphicFramePr>
        <p:xfrm>
          <a:off x="2460350" y="5825995"/>
          <a:ext cx="190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420" name="Equation" r:id="rId5" imgW="190440" imgH="609480" progId="Equation.DSMT4">
                  <p:embed/>
                </p:oleObj>
              </mc:Choice>
              <mc:Fallback>
                <p:oleObj name="Equation" r:id="rId5" imgW="190440" imgH="609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460350" y="5825995"/>
                        <a:ext cx="190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物件 15">
            <a:extLst>
              <a:ext uri="{FF2B5EF4-FFF2-40B4-BE49-F238E27FC236}">
                <a16:creationId xmlns:a16="http://schemas.microsoft.com/office/drawing/2014/main" id="{1867F730-316E-4136-82B3-5F5F4F79FE8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96367120"/>
              </p:ext>
            </p:extLst>
          </p:nvPr>
        </p:nvGraphicFramePr>
        <p:xfrm>
          <a:off x="1824413" y="5825995"/>
          <a:ext cx="190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421" name="Equation" r:id="rId7" imgW="190440" imgH="609480" progId="Equation.DSMT4">
                  <p:embed/>
                </p:oleObj>
              </mc:Choice>
              <mc:Fallback>
                <p:oleObj name="Equation" r:id="rId7" imgW="190440" imgH="609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824413" y="5825995"/>
                        <a:ext cx="190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物件 20">
            <a:extLst>
              <a:ext uri="{FF2B5EF4-FFF2-40B4-BE49-F238E27FC236}">
                <a16:creationId xmlns:a16="http://schemas.microsoft.com/office/drawing/2014/main" id="{A5BA2207-3F64-4903-9FED-38CE879A48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81054813"/>
              </p:ext>
            </p:extLst>
          </p:nvPr>
        </p:nvGraphicFramePr>
        <p:xfrm>
          <a:off x="4016958" y="5825995"/>
          <a:ext cx="190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422" name="Equation" r:id="rId5" imgW="190440" imgH="609480" progId="Equation.DSMT4">
                  <p:embed/>
                </p:oleObj>
              </mc:Choice>
              <mc:Fallback>
                <p:oleObj name="Equation" r:id="rId5" imgW="190440" imgH="609480" progId="Equation.DSMT4">
                  <p:embed/>
                  <p:pic>
                    <p:nvPicPr>
                      <p:cNvPr id="15" name="物件 14">
                        <a:extLst>
                          <a:ext uri="{FF2B5EF4-FFF2-40B4-BE49-F238E27FC236}">
                            <a16:creationId xmlns:a16="http://schemas.microsoft.com/office/drawing/2014/main" id="{A5BA2207-3F64-4903-9FED-38CE879A488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016958" y="5825995"/>
                        <a:ext cx="190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物件 21">
            <a:extLst>
              <a:ext uri="{FF2B5EF4-FFF2-40B4-BE49-F238E27FC236}">
                <a16:creationId xmlns:a16="http://schemas.microsoft.com/office/drawing/2014/main" id="{1867F730-316E-4136-82B3-5F5F4F79FE8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2190386"/>
              </p:ext>
            </p:extLst>
          </p:nvPr>
        </p:nvGraphicFramePr>
        <p:xfrm>
          <a:off x="4640404" y="5825995"/>
          <a:ext cx="190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423" name="Equation" r:id="rId7" imgW="190440" imgH="609480" progId="Equation.DSMT4">
                  <p:embed/>
                </p:oleObj>
              </mc:Choice>
              <mc:Fallback>
                <p:oleObj name="Equation" r:id="rId7" imgW="190440" imgH="609480" progId="Equation.DSMT4">
                  <p:embed/>
                  <p:pic>
                    <p:nvPicPr>
                      <p:cNvPr id="16" name="物件 15">
                        <a:extLst>
                          <a:ext uri="{FF2B5EF4-FFF2-40B4-BE49-F238E27FC236}">
                            <a16:creationId xmlns:a16="http://schemas.microsoft.com/office/drawing/2014/main" id="{1867F730-316E-4136-82B3-5F5F4F79FE8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640404" y="5825995"/>
                        <a:ext cx="190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文字方塊 18"/>
          <p:cNvSpPr txBox="1"/>
          <p:nvPr/>
        </p:nvSpPr>
        <p:spPr>
          <a:xfrm>
            <a:off x="1563344" y="2464190"/>
            <a:ext cx="796052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10-#10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3" name="文字方塊 22"/>
          <p:cNvSpPr txBox="1"/>
          <p:nvPr/>
        </p:nvSpPr>
        <p:spPr>
          <a:xfrm>
            <a:off x="2951922" y="3129214"/>
            <a:ext cx="704680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3-#10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4398125" y="2111926"/>
            <a:ext cx="796052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12-#10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1152172" y="4713633"/>
            <a:ext cx="704680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10-#8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2951922" y="4863544"/>
            <a:ext cx="704680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12-#8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4887522" y="4649835"/>
            <a:ext cx="613309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9-#8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aphicFrame>
        <p:nvGraphicFramePr>
          <p:cNvPr id="6" name="物件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35537936"/>
              </p:ext>
            </p:extLst>
          </p:nvPr>
        </p:nvGraphicFramePr>
        <p:xfrm>
          <a:off x="7122185" y="4751455"/>
          <a:ext cx="3429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424" name="Equation" r:id="rId9" imgW="342720" imgH="241200" progId="Equation.DSMT4">
                  <p:embed/>
                </p:oleObj>
              </mc:Choice>
              <mc:Fallback>
                <p:oleObj name="Equation" r:id="rId9" imgW="34272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122185" y="4751455"/>
                        <a:ext cx="3429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物件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18350419"/>
              </p:ext>
            </p:extLst>
          </p:nvPr>
        </p:nvGraphicFramePr>
        <p:xfrm>
          <a:off x="8044125" y="4567305"/>
          <a:ext cx="190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425" name="Equation" r:id="rId11" imgW="190440" imgH="609480" progId="Equation.DSMT4">
                  <p:embed/>
                </p:oleObj>
              </mc:Choice>
              <mc:Fallback>
                <p:oleObj name="Equation" r:id="rId11" imgW="190440" imgH="609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8044125" y="4567305"/>
                        <a:ext cx="190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物件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72323810"/>
              </p:ext>
            </p:extLst>
          </p:nvPr>
        </p:nvGraphicFramePr>
        <p:xfrm>
          <a:off x="8813665" y="4567305"/>
          <a:ext cx="190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426" name="Equation" r:id="rId13" imgW="190440" imgH="609480" progId="Equation.DSMT4">
                  <p:embed/>
                </p:oleObj>
              </mc:Choice>
              <mc:Fallback>
                <p:oleObj name="Equation" r:id="rId13" imgW="190440" imgH="609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8813665" y="4567305"/>
                        <a:ext cx="190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物件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72062075"/>
              </p:ext>
            </p:extLst>
          </p:nvPr>
        </p:nvGraphicFramePr>
        <p:xfrm>
          <a:off x="9583205" y="4567305"/>
          <a:ext cx="2032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427" name="Equation" r:id="rId15" imgW="203040" imgH="609480" progId="Equation.DSMT4">
                  <p:embed/>
                </p:oleObj>
              </mc:Choice>
              <mc:Fallback>
                <p:oleObj name="Equation" r:id="rId15" imgW="203040" imgH="609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9583205" y="4567305"/>
                        <a:ext cx="2032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物件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84255800"/>
              </p:ext>
            </p:extLst>
          </p:nvPr>
        </p:nvGraphicFramePr>
        <p:xfrm>
          <a:off x="10365445" y="4567305"/>
          <a:ext cx="190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428" name="Equation" r:id="rId17" imgW="190440" imgH="609480" progId="Equation.DSMT4">
                  <p:embed/>
                </p:oleObj>
              </mc:Choice>
              <mc:Fallback>
                <p:oleObj name="Equation" r:id="rId17" imgW="190440" imgH="609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10365445" y="4567305"/>
                        <a:ext cx="190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物件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76397428"/>
              </p:ext>
            </p:extLst>
          </p:nvPr>
        </p:nvGraphicFramePr>
        <p:xfrm>
          <a:off x="11134986" y="4751455"/>
          <a:ext cx="5969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429" name="Equation" r:id="rId19" imgW="596880" imgH="241200" progId="Equation.DSMT4">
                  <p:embed/>
                </p:oleObj>
              </mc:Choice>
              <mc:Fallback>
                <p:oleObj name="Equation" r:id="rId19" imgW="59688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11134986" y="4751455"/>
                        <a:ext cx="5969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08890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/>
              <p:cNvSpPr txBox="1"/>
              <p:nvPr/>
            </p:nvSpPr>
            <p:spPr>
              <a:xfrm>
                <a:off x="7552131" y="5601476"/>
                <a:ext cx="818494" cy="461665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1</m:t>
                      </m:r>
                      <m:r>
                        <a:rPr lang="en-US" altLang="zh-TW" sz="200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0</m:t>
                      </m:r>
                      <m:r>
                        <a:rPr lang="en-US" altLang="zh-TW" sz="2000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0</m:t>
                      </m:r>
                      <m:r>
                        <a:rPr lang="en-US" altLang="zh-TW" sz="20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%</m:t>
                      </m:r>
                    </m:oMath>
                  </m:oMathPara>
                </a14:m>
                <a:endParaRPr lang="zh-TW" altLang="en-US" sz="2000" dirty="0">
                  <a:solidFill>
                    <a:schemeClr val="accent2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18" name="文字方塊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2131" y="5601476"/>
                <a:ext cx="818494" cy="4616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22"/>
              <p:cNvSpPr txBox="1"/>
              <p:nvPr/>
            </p:nvSpPr>
            <p:spPr>
              <a:xfrm>
                <a:off x="4662797" y="5601474"/>
                <a:ext cx="818494" cy="461665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100%</m:t>
                      </m:r>
                    </m:oMath>
                  </m:oMathPara>
                </a14:m>
                <a:endParaRPr lang="zh-TW" altLang="en-US" sz="2000" dirty="0">
                  <a:solidFill>
                    <a:schemeClr val="accent2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23" name="文字方塊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2797" y="5601474"/>
                <a:ext cx="818494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/>
              <p:cNvSpPr txBox="1"/>
              <p:nvPr/>
            </p:nvSpPr>
            <p:spPr>
              <a:xfrm>
                <a:off x="7552131" y="3036452"/>
                <a:ext cx="1756443" cy="808619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8</m:t>
                      </m:r>
                      <m:r>
                        <a:rPr lang="en-US" altLang="zh-TW" sz="2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5%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$19076</m:t>
                          </m:r>
                        </m:num>
                        <m:den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</m:oMath>
                  </m:oMathPara>
                </a14:m>
                <a:endParaRPr lang="zh-TW" altLang="en-US" sz="20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17" name="文字方塊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2131" y="3036452"/>
                <a:ext cx="1756443" cy="80861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/>
              <p:cNvSpPr txBox="1"/>
              <p:nvPr/>
            </p:nvSpPr>
            <p:spPr>
              <a:xfrm>
                <a:off x="4662797" y="3036452"/>
                <a:ext cx="1899110" cy="808619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100%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$19076</m:t>
                          </m:r>
                        </m:num>
                        <m:den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</m:oMath>
                  </m:oMathPara>
                </a14:m>
                <a:endParaRPr lang="zh-TW" altLang="en-US" sz="20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19" name="文字方塊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2797" y="3036452"/>
                <a:ext cx="1899110" cy="80861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/>
              <a:t>Cost Analysis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40</a:t>
            </a:fld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7552131" y="4316362"/>
                <a:ext cx="1613775" cy="808619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8</m:t>
                      </m:r>
                      <m:r>
                        <a:rPr lang="en-US" altLang="zh-TW" sz="2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5%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$8448</m:t>
                          </m:r>
                        </m:num>
                        <m:den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</m:oMath>
                  </m:oMathPara>
                </a14:m>
                <a:endParaRPr lang="zh-TW" altLang="en-US" sz="20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2131" y="4316362"/>
                <a:ext cx="1613775" cy="80861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字方塊 30"/>
              <p:cNvSpPr txBox="1"/>
              <p:nvPr/>
            </p:nvSpPr>
            <p:spPr>
              <a:xfrm>
                <a:off x="4662797" y="4316362"/>
                <a:ext cx="1756443" cy="808619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100%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$4320</m:t>
                          </m:r>
                        </m:num>
                        <m:den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</m:oMath>
                  </m:oMathPara>
                </a14:m>
                <a:endParaRPr lang="zh-TW" altLang="en-US" sz="20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31" name="文字方塊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2797" y="4316362"/>
                <a:ext cx="1756443" cy="80861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文字方塊 13"/>
          <p:cNvSpPr txBox="1"/>
          <p:nvPr/>
        </p:nvSpPr>
        <p:spPr>
          <a:xfrm>
            <a:off x="4662797" y="2179716"/>
            <a:ext cx="1573508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Convention</a:t>
            </a:r>
            <a:endParaRPr lang="zh-TW" altLang="en-US" sz="24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7552131" y="2216889"/>
            <a:ext cx="2610651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Optimization-Cut-4</a:t>
            </a:r>
          </a:p>
        </p:txBody>
      </p:sp>
      <p:sp>
        <p:nvSpPr>
          <p:cNvPr id="4" name="文字方塊 3"/>
          <p:cNvSpPr txBox="1"/>
          <p:nvPr/>
        </p:nvSpPr>
        <p:spPr>
          <a:xfrm>
            <a:off x="2144441" y="3193545"/>
            <a:ext cx="1786708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Material Cost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1543316" y="4452905"/>
            <a:ext cx="2387833" cy="5355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Construction Cost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2595487" y="5564540"/>
            <a:ext cx="1340752" cy="5355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Total Cost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3340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/>
              <p:cNvSpPr txBox="1"/>
              <p:nvPr/>
            </p:nvSpPr>
            <p:spPr>
              <a:xfrm>
                <a:off x="7552131" y="5601476"/>
                <a:ext cx="675826" cy="461665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9</m:t>
                      </m:r>
                      <m:r>
                        <a:rPr lang="en-US" altLang="zh-TW" sz="2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2%</m:t>
                      </m:r>
                    </m:oMath>
                  </m:oMathPara>
                </a14:m>
                <a:endParaRPr lang="zh-TW" altLang="en-US" sz="2000" dirty="0">
                  <a:solidFill>
                    <a:schemeClr val="accent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18" name="文字方塊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2131" y="5601476"/>
                <a:ext cx="675826" cy="4616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22"/>
              <p:cNvSpPr txBox="1"/>
              <p:nvPr/>
            </p:nvSpPr>
            <p:spPr>
              <a:xfrm>
                <a:off x="4662797" y="5601474"/>
                <a:ext cx="818494" cy="461665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100%</m:t>
                      </m:r>
                    </m:oMath>
                  </m:oMathPara>
                </a14:m>
                <a:endParaRPr lang="zh-TW" altLang="en-US" sz="2000" dirty="0">
                  <a:solidFill>
                    <a:schemeClr val="accent3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23" name="文字方塊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2797" y="5601474"/>
                <a:ext cx="818494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/>
              <p:cNvSpPr txBox="1"/>
              <p:nvPr/>
            </p:nvSpPr>
            <p:spPr>
              <a:xfrm>
                <a:off x="7552131" y="3036452"/>
                <a:ext cx="1756443" cy="808619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9</m:t>
                      </m:r>
                      <m:r>
                        <a:rPr lang="en-US" altLang="zh-TW" sz="2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2%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$19076</m:t>
                          </m:r>
                        </m:num>
                        <m:den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</m:oMath>
                  </m:oMathPara>
                </a14:m>
                <a:endParaRPr lang="zh-TW" altLang="en-US" sz="20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17" name="文字方塊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2131" y="3036452"/>
                <a:ext cx="1756443" cy="80861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/>
              <p:cNvSpPr txBox="1"/>
              <p:nvPr/>
            </p:nvSpPr>
            <p:spPr>
              <a:xfrm>
                <a:off x="4662797" y="3036452"/>
                <a:ext cx="1899110" cy="808619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100%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$19076</m:t>
                          </m:r>
                        </m:num>
                        <m:den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</m:oMath>
                  </m:oMathPara>
                </a14:m>
                <a:endParaRPr lang="zh-TW" altLang="en-US" sz="20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19" name="文字方塊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2797" y="3036452"/>
                <a:ext cx="1899110" cy="80861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/>
              <a:t>Cost Analysis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41</a:t>
            </a:fld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7552131" y="4316362"/>
                <a:ext cx="1613775" cy="808619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9</m:t>
                      </m:r>
                      <m:r>
                        <a:rPr lang="en-US" altLang="zh-TW" sz="2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2%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$4320</m:t>
                          </m:r>
                        </m:num>
                        <m:den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</m:oMath>
                  </m:oMathPara>
                </a14:m>
                <a:endParaRPr lang="zh-TW" altLang="en-US" sz="20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2131" y="4316362"/>
                <a:ext cx="1613775" cy="80861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字方塊 30"/>
              <p:cNvSpPr txBox="1"/>
              <p:nvPr/>
            </p:nvSpPr>
            <p:spPr>
              <a:xfrm>
                <a:off x="4662797" y="4316362"/>
                <a:ext cx="1756443" cy="808619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100%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$4320</m:t>
                          </m:r>
                        </m:num>
                        <m:den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</m:oMath>
                  </m:oMathPara>
                </a14:m>
                <a:endParaRPr lang="zh-TW" altLang="en-US" sz="20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31" name="文字方塊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2797" y="4316362"/>
                <a:ext cx="1756443" cy="80861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文字方塊 13"/>
          <p:cNvSpPr txBox="1"/>
          <p:nvPr/>
        </p:nvSpPr>
        <p:spPr>
          <a:xfrm>
            <a:off x="4662797" y="2179716"/>
            <a:ext cx="1573508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Convention</a:t>
            </a:r>
            <a:endParaRPr lang="zh-TW" altLang="en-US" sz="24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7552131" y="2216889"/>
            <a:ext cx="2605842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Optimization-Cut-2</a:t>
            </a:r>
          </a:p>
        </p:txBody>
      </p:sp>
      <p:sp>
        <p:nvSpPr>
          <p:cNvPr id="4" name="文字方塊 3"/>
          <p:cNvSpPr txBox="1"/>
          <p:nvPr/>
        </p:nvSpPr>
        <p:spPr>
          <a:xfrm>
            <a:off x="2144441" y="3193545"/>
            <a:ext cx="1786708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Material Cost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1543316" y="4452905"/>
            <a:ext cx="2387833" cy="5355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Construction Cost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2595487" y="5564540"/>
            <a:ext cx="1340752" cy="5355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Total Cost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376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Outline</a:t>
            </a:r>
            <a:endParaRPr lang="fr-FR" altLang="zh-TW" dirty="0">
              <a:solidFill>
                <a:srgbClr val="1ABC9C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42</a:t>
            </a:fld>
            <a:endParaRPr lang="fr-FR"/>
          </a:p>
        </p:txBody>
      </p:sp>
      <p:sp>
        <p:nvSpPr>
          <p:cNvPr id="4" name="TextBox 8"/>
          <p:cNvSpPr txBox="1"/>
          <p:nvPr/>
        </p:nvSpPr>
        <p:spPr>
          <a:xfrm>
            <a:off x="2248811" y="3683683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r>
              <a:rPr lang="fr-FR" sz="2800" dirty="0">
                <a:solidFill>
                  <a:schemeClr val="accent1"/>
                </a:solidFill>
              </a:rPr>
              <a:t>Part 1</a:t>
            </a:r>
          </a:p>
        </p:txBody>
      </p:sp>
      <p:sp>
        <p:nvSpPr>
          <p:cNvPr id="5" name="TextBox 9"/>
          <p:cNvSpPr txBox="1"/>
          <p:nvPr/>
        </p:nvSpPr>
        <p:spPr>
          <a:xfrm>
            <a:off x="2248811" y="4206903"/>
            <a:ext cx="1692000" cy="39389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Objective</a:t>
            </a:r>
          </a:p>
        </p:txBody>
      </p:sp>
      <p:grpSp>
        <p:nvGrpSpPr>
          <p:cNvPr id="6" name="Group 21"/>
          <p:cNvGrpSpPr/>
          <p:nvPr/>
        </p:nvGrpSpPr>
        <p:grpSpPr>
          <a:xfrm>
            <a:off x="2073168" y="5431842"/>
            <a:ext cx="364329" cy="364329"/>
            <a:chOff x="3173014" y="2956717"/>
            <a:chExt cx="944566" cy="944566"/>
          </a:xfrm>
        </p:grpSpPr>
        <p:sp>
          <p:nvSpPr>
            <p:cNvPr id="7" name="Oval 23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Oval 22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9" name="Straight Connector 33"/>
          <p:cNvCxnSpPr>
            <a:stCxn id="7" idx="6"/>
          </p:cNvCxnSpPr>
          <p:nvPr/>
        </p:nvCxnSpPr>
        <p:spPr>
          <a:xfrm>
            <a:off x="2437497" y="5614007"/>
            <a:ext cx="216000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49"/>
          <p:cNvGrpSpPr/>
          <p:nvPr/>
        </p:nvGrpSpPr>
        <p:grpSpPr>
          <a:xfrm>
            <a:off x="4587903" y="5431842"/>
            <a:ext cx="364329" cy="364329"/>
            <a:chOff x="3173014" y="2956717"/>
            <a:chExt cx="944566" cy="944566"/>
          </a:xfrm>
        </p:grpSpPr>
        <p:sp>
          <p:nvSpPr>
            <p:cNvPr id="11" name="Oval 50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" name="Oval 51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13" name="Straight Connector 52"/>
          <p:cNvCxnSpPr>
            <a:stCxn id="11" idx="6"/>
          </p:cNvCxnSpPr>
          <p:nvPr/>
        </p:nvCxnSpPr>
        <p:spPr>
          <a:xfrm>
            <a:off x="4952232" y="5614007"/>
            <a:ext cx="216000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53"/>
          <p:cNvGrpSpPr/>
          <p:nvPr/>
        </p:nvGrpSpPr>
        <p:grpSpPr>
          <a:xfrm>
            <a:off x="7113274" y="5431842"/>
            <a:ext cx="364329" cy="364329"/>
            <a:chOff x="3173014" y="2956717"/>
            <a:chExt cx="944566" cy="944566"/>
          </a:xfrm>
        </p:grpSpPr>
        <p:sp>
          <p:nvSpPr>
            <p:cNvPr id="15" name="Oval 54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6" name="Oval 55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17" name="Straight Connector 56"/>
          <p:cNvCxnSpPr>
            <a:stCxn id="15" idx="6"/>
          </p:cNvCxnSpPr>
          <p:nvPr/>
        </p:nvCxnSpPr>
        <p:spPr>
          <a:xfrm>
            <a:off x="7477603" y="5614007"/>
            <a:ext cx="216000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61"/>
          <p:cNvGrpSpPr/>
          <p:nvPr/>
        </p:nvGrpSpPr>
        <p:grpSpPr>
          <a:xfrm>
            <a:off x="9654715" y="5431842"/>
            <a:ext cx="364329" cy="364329"/>
            <a:chOff x="3173014" y="2956717"/>
            <a:chExt cx="944566" cy="944566"/>
          </a:xfrm>
        </p:grpSpPr>
        <p:sp>
          <p:nvSpPr>
            <p:cNvPr id="19" name="Oval 62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0" name="Oval 63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21" name="Straight Connector 69"/>
          <p:cNvCxnSpPr/>
          <p:nvPr/>
        </p:nvCxnSpPr>
        <p:spPr>
          <a:xfrm flipV="1">
            <a:off x="2248811" y="3817257"/>
            <a:ext cx="0" cy="16145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72"/>
          <p:cNvCxnSpPr/>
          <p:nvPr/>
        </p:nvCxnSpPr>
        <p:spPr>
          <a:xfrm flipV="1">
            <a:off x="4762369" y="2191657"/>
            <a:ext cx="0" cy="32401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74"/>
          <p:cNvSpPr txBox="1"/>
          <p:nvPr/>
        </p:nvSpPr>
        <p:spPr>
          <a:xfrm>
            <a:off x="4762369" y="2026815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fr-FR" altLang="zh-TW" dirty="0"/>
              <a:t>Part 2</a:t>
            </a:r>
          </a:p>
        </p:txBody>
      </p:sp>
      <p:sp>
        <p:nvSpPr>
          <p:cNvPr id="24" name="TextBox 75"/>
          <p:cNvSpPr txBox="1"/>
          <p:nvPr/>
        </p:nvSpPr>
        <p:spPr>
          <a:xfrm>
            <a:off x="4762369" y="2550035"/>
            <a:ext cx="1692000" cy="39389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lnSpc>
                <a:spcPct val="120000"/>
              </a:lnSpc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zh-TW"/>
              <a:t>Methodology</a:t>
            </a:r>
            <a:endParaRPr lang="fr-FR" altLang="zh-TW" dirty="0"/>
          </a:p>
        </p:txBody>
      </p:sp>
      <p:sp>
        <p:nvSpPr>
          <p:cNvPr id="25" name="TextBox 81"/>
          <p:cNvSpPr txBox="1"/>
          <p:nvPr/>
        </p:nvSpPr>
        <p:spPr>
          <a:xfrm>
            <a:off x="7281009" y="3683683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r>
              <a:rPr lang="fr-FR" altLang="zh-TW" sz="2800" dirty="0">
                <a:solidFill>
                  <a:schemeClr val="accent1"/>
                </a:solidFill>
              </a:rPr>
              <a:t>Part 3</a:t>
            </a:r>
          </a:p>
        </p:txBody>
      </p:sp>
      <p:sp>
        <p:nvSpPr>
          <p:cNvPr id="26" name="TextBox 82"/>
          <p:cNvSpPr txBox="1"/>
          <p:nvPr/>
        </p:nvSpPr>
        <p:spPr>
          <a:xfrm>
            <a:off x="7281009" y="4206903"/>
            <a:ext cx="1692000" cy="39389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Condition</a:t>
            </a:r>
          </a:p>
        </p:txBody>
      </p:sp>
      <p:cxnSp>
        <p:nvCxnSpPr>
          <p:cNvPr id="27" name="Straight Connector 83"/>
          <p:cNvCxnSpPr/>
          <p:nvPr/>
        </p:nvCxnSpPr>
        <p:spPr>
          <a:xfrm flipV="1">
            <a:off x="7281009" y="3817257"/>
            <a:ext cx="0" cy="16145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87"/>
          <p:cNvCxnSpPr/>
          <p:nvPr/>
        </p:nvCxnSpPr>
        <p:spPr>
          <a:xfrm flipV="1">
            <a:off x="9813846" y="2191657"/>
            <a:ext cx="0" cy="32401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88"/>
          <p:cNvSpPr txBox="1"/>
          <p:nvPr/>
        </p:nvSpPr>
        <p:spPr>
          <a:xfrm>
            <a:off x="9792580" y="2026815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fr-FR" altLang="zh-TW" dirty="0"/>
              <a:t>Part 4</a:t>
            </a:r>
          </a:p>
        </p:txBody>
      </p:sp>
      <p:sp>
        <p:nvSpPr>
          <p:cNvPr id="30" name="TextBox 89"/>
          <p:cNvSpPr txBox="1"/>
          <p:nvPr/>
        </p:nvSpPr>
        <p:spPr>
          <a:xfrm>
            <a:off x="9792580" y="2550035"/>
            <a:ext cx="1692000" cy="734945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lnSpc>
                <a:spcPct val="120000"/>
              </a:lnSpc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dirty="0" err="1"/>
              <a:t>Seismic</a:t>
            </a:r>
            <a:r>
              <a:rPr lang="fr-FR" dirty="0"/>
              <a:t> Verification</a:t>
            </a:r>
          </a:p>
        </p:txBody>
      </p:sp>
    </p:spTree>
    <p:extLst>
      <p:ext uri="{BB962C8B-B14F-4D97-AF65-F5344CB8AC3E}">
        <p14:creationId xmlns:p14="http://schemas.microsoft.com/office/powerpoint/2010/main" val="1538590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2286000"/>
            <a:ext cx="6095238" cy="4571429"/>
          </a:xfrm>
          <a:prstGeom prst="rect">
            <a:avLst/>
          </a:prstGeom>
        </p:spPr>
      </p:pic>
      <p:pic>
        <p:nvPicPr>
          <p:cNvPr id="49" name="圖片 4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06287" y="2286571"/>
            <a:ext cx="6095238" cy="4571429"/>
          </a:xfrm>
          <a:prstGeom prst="rect">
            <a:avLst/>
          </a:prstGeom>
        </p:spPr>
      </p:pic>
      <p:sp>
        <p:nvSpPr>
          <p:cNvPr id="66" name="文字方塊 65"/>
          <p:cNvSpPr txBox="1"/>
          <p:nvPr/>
        </p:nvSpPr>
        <p:spPr>
          <a:xfrm>
            <a:off x="7180740" y="3037132"/>
            <a:ext cx="796052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10-#10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7" name="文字方塊 66"/>
          <p:cNvSpPr txBox="1"/>
          <p:nvPr/>
        </p:nvSpPr>
        <p:spPr>
          <a:xfrm>
            <a:off x="9052120" y="4299331"/>
            <a:ext cx="704680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3-#10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1" name="文字方塊 70"/>
          <p:cNvSpPr txBox="1"/>
          <p:nvPr/>
        </p:nvSpPr>
        <p:spPr>
          <a:xfrm>
            <a:off x="10917793" y="2683124"/>
            <a:ext cx="796052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12-#10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5" name="文字方塊 74"/>
          <p:cNvSpPr txBox="1"/>
          <p:nvPr/>
        </p:nvSpPr>
        <p:spPr>
          <a:xfrm>
            <a:off x="7180740" y="5116943"/>
            <a:ext cx="610103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7-#8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6" name="文字方塊 75"/>
          <p:cNvSpPr txBox="1"/>
          <p:nvPr/>
        </p:nvSpPr>
        <p:spPr>
          <a:xfrm>
            <a:off x="9018197" y="5661521"/>
            <a:ext cx="704680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12-#8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7" name="文字方塊 76"/>
          <p:cNvSpPr txBox="1"/>
          <p:nvPr/>
        </p:nvSpPr>
        <p:spPr>
          <a:xfrm>
            <a:off x="10950230" y="5288122"/>
            <a:ext cx="613309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9-#8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43</a:t>
            </a:fld>
            <a:endParaRPr lang="fr-FR"/>
          </a:p>
        </p:txBody>
      </p:sp>
      <p:pic>
        <p:nvPicPr>
          <p:cNvPr id="18" name="圖片 17"/>
          <p:cNvPicPr/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5917071" cy="2448800"/>
          </a:xfrm>
          <a:prstGeom prst="rect">
            <a:avLst/>
          </a:prstGeom>
        </p:spPr>
      </p:pic>
      <p:sp>
        <p:nvSpPr>
          <p:cNvPr id="21" name="文字方塊 20"/>
          <p:cNvSpPr txBox="1"/>
          <p:nvPr/>
        </p:nvSpPr>
        <p:spPr>
          <a:xfrm>
            <a:off x="8867065" y="2724167"/>
            <a:ext cx="1376339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Consider </a:t>
            </a:r>
            <a:r>
              <a:rPr lang="en-US" altLang="zh-TW" sz="2000" dirty="0" err="1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Ld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1085502" y="3037132"/>
            <a:ext cx="796052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10-#10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2956882" y="4299331"/>
            <a:ext cx="704680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3-#10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4822555" y="2683124"/>
            <a:ext cx="796052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12-#10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1085502" y="5116943"/>
            <a:ext cx="610103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7-#8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8" name="文字方塊 27"/>
          <p:cNvSpPr txBox="1"/>
          <p:nvPr/>
        </p:nvSpPr>
        <p:spPr>
          <a:xfrm>
            <a:off x="2922959" y="5661521"/>
            <a:ext cx="704680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12-#8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9" name="文字方塊 28"/>
          <p:cNvSpPr txBox="1"/>
          <p:nvPr/>
        </p:nvSpPr>
        <p:spPr>
          <a:xfrm>
            <a:off x="4854992" y="5288122"/>
            <a:ext cx="613309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9-#8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0" name="橢圓 29"/>
          <p:cNvSpPr/>
          <p:nvPr/>
        </p:nvSpPr>
        <p:spPr>
          <a:xfrm>
            <a:off x="5498887" y="4688878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橢圓 30"/>
          <p:cNvSpPr/>
          <p:nvPr/>
        </p:nvSpPr>
        <p:spPr>
          <a:xfrm>
            <a:off x="971076" y="4688878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0" name="橢圓 49"/>
          <p:cNvSpPr/>
          <p:nvPr/>
        </p:nvSpPr>
        <p:spPr>
          <a:xfrm>
            <a:off x="7469463" y="2898405"/>
            <a:ext cx="192550" cy="19255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1" name="橢圓 50"/>
          <p:cNvSpPr/>
          <p:nvPr/>
        </p:nvSpPr>
        <p:spPr>
          <a:xfrm>
            <a:off x="11123269" y="2567531"/>
            <a:ext cx="192550" cy="19255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2" name="橢圓 51"/>
          <p:cNvSpPr/>
          <p:nvPr/>
        </p:nvSpPr>
        <p:spPr>
          <a:xfrm>
            <a:off x="8075629" y="4158537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3" name="橢圓 52"/>
          <p:cNvSpPr/>
          <p:nvPr/>
        </p:nvSpPr>
        <p:spPr>
          <a:xfrm>
            <a:off x="10479355" y="4158537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6" name="橢圓 55"/>
          <p:cNvSpPr/>
          <p:nvPr/>
        </p:nvSpPr>
        <p:spPr>
          <a:xfrm>
            <a:off x="7716408" y="5480817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7" name="橢圓 56"/>
          <p:cNvSpPr/>
          <p:nvPr/>
        </p:nvSpPr>
        <p:spPr>
          <a:xfrm>
            <a:off x="10584256" y="5698295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8" name="橢圓 57"/>
          <p:cNvSpPr/>
          <p:nvPr/>
        </p:nvSpPr>
        <p:spPr>
          <a:xfrm>
            <a:off x="8481965" y="6026600"/>
            <a:ext cx="192550" cy="19255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9" name="橢圓 58"/>
          <p:cNvSpPr/>
          <p:nvPr/>
        </p:nvSpPr>
        <p:spPr>
          <a:xfrm>
            <a:off x="9885925" y="6026600"/>
            <a:ext cx="192550" cy="19255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7" name="直線單箭頭接點 16"/>
          <p:cNvCxnSpPr/>
          <p:nvPr/>
        </p:nvCxnSpPr>
        <p:spPr>
          <a:xfrm flipH="1">
            <a:off x="8183126" y="2968478"/>
            <a:ext cx="491389" cy="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橢圓 53"/>
          <p:cNvSpPr/>
          <p:nvPr/>
        </p:nvSpPr>
        <p:spPr>
          <a:xfrm>
            <a:off x="5498887" y="1189864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5" name="橢圓 54"/>
          <p:cNvSpPr/>
          <p:nvPr/>
        </p:nvSpPr>
        <p:spPr>
          <a:xfrm>
            <a:off x="971076" y="1189864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8" name="橢圓 77"/>
          <p:cNvSpPr/>
          <p:nvPr/>
        </p:nvSpPr>
        <p:spPr>
          <a:xfrm>
            <a:off x="11605562" y="4688878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9" name="橢圓 78"/>
          <p:cNvSpPr/>
          <p:nvPr/>
        </p:nvSpPr>
        <p:spPr>
          <a:xfrm>
            <a:off x="7077751" y="4688878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0" name="圖片 79"/>
          <p:cNvPicPr/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06287" y="0"/>
            <a:ext cx="5917071" cy="2448800"/>
          </a:xfrm>
          <a:prstGeom prst="rect">
            <a:avLst/>
          </a:prstGeom>
        </p:spPr>
      </p:pic>
      <p:sp>
        <p:nvSpPr>
          <p:cNvPr id="81" name="橢圓 80"/>
          <p:cNvSpPr/>
          <p:nvPr/>
        </p:nvSpPr>
        <p:spPr>
          <a:xfrm>
            <a:off x="11605174" y="1189864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2" name="橢圓 81"/>
          <p:cNvSpPr/>
          <p:nvPr/>
        </p:nvSpPr>
        <p:spPr>
          <a:xfrm>
            <a:off x="7077363" y="1189864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4" name="橢圓 83"/>
          <p:cNvSpPr/>
          <p:nvPr/>
        </p:nvSpPr>
        <p:spPr>
          <a:xfrm>
            <a:off x="11123269" y="1189864"/>
            <a:ext cx="192550" cy="19255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5" name="橢圓 84"/>
          <p:cNvSpPr/>
          <p:nvPr/>
        </p:nvSpPr>
        <p:spPr>
          <a:xfrm>
            <a:off x="10479355" y="1189864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6" name="橢圓 85"/>
          <p:cNvSpPr/>
          <p:nvPr/>
        </p:nvSpPr>
        <p:spPr>
          <a:xfrm>
            <a:off x="10584256" y="1189864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7" name="橢圓 86"/>
          <p:cNvSpPr/>
          <p:nvPr/>
        </p:nvSpPr>
        <p:spPr>
          <a:xfrm>
            <a:off x="9885925" y="1189864"/>
            <a:ext cx="192550" cy="19255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8" name="橢圓 87"/>
          <p:cNvSpPr/>
          <p:nvPr/>
        </p:nvSpPr>
        <p:spPr>
          <a:xfrm>
            <a:off x="8481965" y="1189864"/>
            <a:ext cx="192550" cy="19255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9" name="橢圓 88"/>
          <p:cNvSpPr/>
          <p:nvPr/>
        </p:nvSpPr>
        <p:spPr>
          <a:xfrm>
            <a:off x="8075629" y="1189864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0" name="橢圓 89"/>
          <p:cNvSpPr/>
          <p:nvPr/>
        </p:nvSpPr>
        <p:spPr>
          <a:xfrm>
            <a:off x="7716408" y="1189864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1" name="橢圓 90"/>
          <p:cNvSpPr/>
          <p:nvPr/>
        </p:nvSpPr>
        <p:spPr>
          <a:xfrm>
            <a:off x="7469463" y="1189864"/>
            <a:ext cx="192550" cy="19255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5" name="矩形 44"/>
          <p:cNvSpPr/>
          <p:nvPr/>
        </p:nvSpPr>
        <p:spPr>
          <a:xfrm>
            <a:off x="1960673" y="3007738"/>
            <a:ext cx="594000" cy="12348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6" name="矩形 45"/>
          <p:cNvSpPr/>
          <p:nvPr/>
        </p:nvSpPr>
        <p:spPr>
          <a:xfrm>
            <a:off x="4130106" y="2651224"/>
            <a:ext cx="446400" cy="15876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7" name="矩形 46"/>
          <p:cNvSpPr/>
          <p:nvPr/>
        </p:nvSpPr>
        <p:spPr>
          <a:xfrm>
            <a:off x="977327" y="5593237"/>
            <a:ext cx="846000" cy="306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8" name="矩形 47"/>
          <p:cNvSpPr/>
          <p:nvPr/>
        </p:nvSpPr>
        <p:spPr>
          <a:xfrm>
            <a:off x="4477689" y="5791782"/>
            <a:ext cx="250056" cy="336497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0" name="矩形 59"/>
          <p:cNvSpPr/>
          <p:nvPr/>
        </p:nvSpPr>
        <p:spPr>
          <a:xfrm>
            <a:off x="1844576" y="5904601"/>
            <a:ext cx="90967" cy="213045"/>
          </a:xfrm>
          <a:prstGeom prst="rect">
            <a:avLst/>
          </a:prstGeom>
          <a:solidFill>
            <a:schemeClr val="accent3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72607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 animBg="1"/>
      <p:bldP spid="67" grpId="0" animBg="1"/>
      <p:bldP spid="71" grpId="0" animBg="1"/>
      <p:bldP spid="75" grpId="0" animBg="1"/>
      <p:bldP spid="76" grpId="0" animBg="1"/>
      <p:bldP spid="77" grpId="0" animBg="1"/>
      <p:bldP spid="3" grpId="0"/>
      <p:bldP spid="21" grpId="0" animBg="1"/>
      <p:bldP spid="50" grpId="0" animBg="1"/>
      <p:bldP spid="51" grpId="0" animBg="1"/>
      <p:bldP spid="52" grpId="0" animBg="1"/>
      <p:bldP spid="53" grpId="0" animBg="1"/>
      <p:bldP spid="56" grpId="0" animBg="1"/>
      <p:bldP spid="57" grpId="0" animBg="1"/>
      <p:bldP spid="58" grpId="0" animBg="1"/>
      <p:bldP spid="59" grpId="0" animBg="1"/>
      <p:bldP spid="78" grpId="0" animBg="1"/>
      <p:bldP spid="79" grpId="0" animBg="1"/>
      <p:bldP spid="81" grpId="0" animBg="1"/>
      <p:bldP spid="82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45" grpId="0" animBg="1"/>
      <p:bldP spid="46" grpId="0" animBg="1"/>
      <p:bldP spid="47" grpId="0" animBg="1"/>
      <p:bldP spid="48" grpId="0" animBg="1"/>
      <p:bldP spid="60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extBox 98"/>
          <p:cNvSpPr txBox="1"/>
          <p:nvPr/>
        </p:nvSpPr>
        <p:spPr>
          <a:xfrm>
            <a:off x="839788" y="2324845"/>
            <a:ext cx="3094259" cy="954107"/>
          </a:xfrm>
          <a:prstGeom prst="rect">
            <a:avLst/>
          </a:prstGeom>
          <a:noFill/>
        </p:spPr>
        <p:txBody>
          <a:bodyPr wrap="square" lIns="0" rtlCol="0" anchor="b">
            <a:spAutoFit/>
          </a:bodyPr>
          <a:lstStyle/>
          <a:p>
            <a:r>
              <a:rPr lang="fr-FR" sz="28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Capacity Spectrum Method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fr-FR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Pushover</a:t>
            </a:r>
            <a:r>
              <a:rPr lang="fr-FR" dirty="0">
                <a:latin typeface="Segoe UI Light" panose="020B0502040204020203" pitchFamily="34" charset="0"/>
                <a:cs typeface="Segoe UI Light" panose="020B0502040204020203" pitchFamily="34" charset="0"/>
              </a:rPr>
              <a:t> Methods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794930" y="2324845"/>
            <a:ext cx="2602141" cy="954107"/>
          </a:xfrm>
          <a:prstGeom prst="rect">
            <a:avLst/>
          </a:prstGeom>
          <a:noFill/>
        </p:spPr>
        <p:txBody>
          <a:bodyPr wrap="square" lIns="0" rtlCol="0" anchor="b">
            <a:spAutoFit/>
          </a:bodyPr>
          <a:lstStyle/>
          <a:p>
            <a:r>
              <a:rPr lang="fr-FR" sz="28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Modal Pushover Analysis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750072" y="2324845"/>
            <a:ext cx="2602141" cy="954107"/>
          </a:xfrm>
          <a:prstGeom prst="rect">
            <a:avLst/>
          </a:prstGeom>
          <a:noFill/>
        </p:spPr>
        <p:txBody>
          <a:bodyPr wrap="square" lIns="0" rtlCol="0" anchor="b">
            <a:spAutoFit/>
          </a:bodyPr>
          <a:lstStyle/>
          <a:p>
            <a:r>
              <a:rPr lang="fr-FR" sz="28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Multi-Modes Combination 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7457ED41-87B9-439A-B4C6-05A40BAEAB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44</a:t>
            </a:fld>
            <a:endParaRPr lang="fr-FR"/>
          </a:p>
        </p:txBody>
      </p:sp>
      <p:grpSp>
        <p:nvGrpSpPr>
          <p:cNvPr id="12" name="群組 11"/>
          <p:cNvGrpSpPr/>
          <p:nvPr/>
        </p:nvGrpSpPr>
        <p:grpSpPr>
          <a:xfrm>
            <a:off x="8750072" y="3635874"/>
            <a:ext cx="2723098" cy="2316094"/>
            <a:chOff x="9038545" y="2281222"/>
            <a:chExt cx="2723098" cy="2316094"/>
          </a:xfrm>
        </p:grpSpPr>
        <p:graphicFrame>
          <p:nvGraphicFramePr>
            <p:cNvPr id="13" name="物件 1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905455003"/>
                </p:ext>
              </p:extLst>
            </p:nvPr>
          </p:nvGraphicFramePr>
          <p:xfrm>
            <a:off x="9038545" y="2281222"/>
            <a:ext cx="1612900" cy="7874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1970" name="Equation" r:id="rId4" imgW="1612800" imgH="787320" progId="Equation.DSMT4">
                    <p:embed/>
                  </p:oleObj>
                </mc:Choice>
                <mc:Fallback>
                  <p:oleObj name="Equation" r:id="rId4" imgW="1612800" imgH="787320" progId="Equation.DSMT4">
                    <p:embed/>
                    <p:pic>
                      <p:nvPicPr>
                        <p:cNvPr id="22" name="物件 21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9038545" y="2281222"/>
                          <a:ext cx="1612900" cy="7874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14" name="直線單箭頭接點 13">
              <a:extLst>
                <a:ext uri="{FF2B5EF4-FFF2-40B4-BE49-F238E27FC236}">
                  <a16:creationId xmlns:a16="http://schemas.microsoft.com/office/drawing/2014/main" id="{893C97C3-A73C-4CB3-84A6-CCE439A5CE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21609" y="2974310"/>
              <a:ext cx="0" cy="41429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文字方塊 14">
              <a:extLst>
                <a:ext uri="{FF2B5EF4-FFF2-40B4-BE49-F238E27FC236}">
                  <a16:creationId xmlns:a16="http://schemas.microsoft.com/office/drawing/2014/main" id="{6997416E-D5F9-4730-B7DB-D24404E0DB3F}"/>
                </a:ext>
              </a:extLst>
            </p:cNvPr>
            <p:cNvSpPr txBox="1"/>
            <p:nvPr/>
          </p:nvSpPr>
          <p:spPr>
            <a:xfrm>
              <a:off x="10300346" y="3398942"/>
              <a:ext cx="1461297" cy="427425"/>
            </a:xfrm>
            <a:prstGeom prst="rect">
              <a:avLst/>
            </a:prstGeom>
            <a:noFill/>
          </p:spPr>
          <p:txBody>
            <a:bodyPr wrap="none" lIns="0" rtlCol="0" anchor="t">
              <a:spAutoFit/>
            </a:bodyPr>
            <a:lstStyle/>
            <a:p>
              <a:pPr algn="l">
                <a:lnSpc>
                  <a:spcPct val="120000"/>
                </a:lnSpc>
              </a:pPr>
              <a:r>
                <a:rPr lang="en-US" altLang="zh-TW" sz="2000" dirty="0">
                  <a:latin typeface="Segoe UI Light" panose="020B0502040204020203" pitchFamily="34" charset="0"/>
                  <a:cs typeface="Segoe UI Light" panose="020B0502040204020203" pitchFamily="34" charset="0"/>
                </a:rPr>
                <a:t>Mode Shape</a:t>
              </a:r>
              <a:endParaRPr lang="zh-TW" altLang="en-US" sz="2000" dirty="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cxnSp>
          <p:nvCxnSpPr>
            <p:cNvPr id="16" name="直線單箭頭接點 15">
              <a:extLst>
                <a:ext uri="{FF2B5EF4-FFF2-40B4-BE49-F238E27FC236}">
                  <a16:creationId xmlns:a16="http://schemas.microsoft.com/office/drawing/2014/main" id="{8710B65C-C600-4C5A-9301-4882E6B52FA9}"/>
                </a:ext>
              </a:extLst>
            </p:cNvPr>
            <p:cNvCxnSpPr/>
            <p:nvPr/>
          </p:nvCxnSpPr>
          <p:spPr>
            <a:xfrm flipV="1">
              <a:off x="10130980" y="2974310"/>
              <a:ext cx="0" cy="104899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文字方塊 16">
              <a:extLst>
                <a:ext uri="{FF2B5EF4-FFF2-40B4-BE49-F238E27FC236}">
                  <a16:creationId xmlns:a16="http://schemas.microsoft.com/office/drawing/2014/main" id="{C1EDB3F8-275A-4BC6-9F95-CCAC05F92E85}"/>
                </a:ext>
              </a:extLst>
            </p:cNvPr>
            <p:cNvSpPr txBox="1"/>
            <p:nvPr/>
          </p:nvSpPr>
          <p:spPr>
            <a:xfrm>
              <a:off x="9991302" y="4169891"/>
              <a:ext cx="1591141" cy="427425"/>
            </a:xfrm>
            <a:prstGeom prst="rect">
              <a:avLst/>
            </a:prstGeom>
            <a:noFill/>
          </p:spPr>
          <p:txBody>
            <a:bodyPr wrap="none" lIns="0" rtlCol="0" anchor="t">
              <a:spAutoFit/>
            </a:bodyPr>
            <a:lstStyle/>
            <a:p>
              <a:pPr algn="l">
                <a:lnSpc>
                  <a:spcPct val="120000"/>
                </a:lnSpc>
              </a:pPr>
              <a:r>
                <a:rPr lang="en-US" altLang="zh-TW" sz="2000" dirty="0">
                  <a:latin typeface="Segoe UI Light" panose="020B0502040204020203" pitchFamily="34" charset="0"/>
                  <a:cs typeface="Segoe UI Light" panose="020B0502040204020203" pitchFamily="34" charset="0"/>
                </a:rPr>
                <a:t>Effective Mass</a:t>
              </a:r>
              <a:endParaRPr lang="zh-TW" altLang="en-US" sz="2000" dirty="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graphicFrame>
        <p:nvGraphicFramePr>
          <p:cNvPr id="37" name="圖表 3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71110793"/>
              </p:ext>
            </p:extLst>
          </p:nvPr>
        </p:nvGraphicFramePr>
        <p:xfrm>
          <a:off x="4656638" y="3445721"/>
          <a:ext cx="3600000" cy="2696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pic>
        <p:nvPicPr>
          <p:cNvPr id="40" name="圖片 39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9235" y="3445914"/>
            <a:ext cx="3600000" cy="2696015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1573136" y="6319524"/>
            <a:ext cx="1473417" cy="42473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(ATC-40, 1996)</a:t>
            </a:r>
            <a:endParaRPr lang="zh-TW" alt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5343673" y="6319524"/>
            <a:ext cx="2225930" cy="393890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(Chopra &amp; </a:t>
            </a:r>
            <a:r>
              <a:rPr lang="en-US" altLang="zh-TW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Goel</a:t>
            </a: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, 2001)</a:t>
            </a:r>
            <a:endParaRPr lang="zh-TW" alt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8984818" y="6319524"/>
            <a:ext cx="1613583" cy="393890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(</a:t>
            </a:r>
            <a:r>
              <a:rPr lang="en-US" altLang="zh-TW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Kunnath</a:t>
            </a: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, 2004)</a:t>
            </a:r>
            <a:endParaRPr lang="zh-TW" alt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4326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Graphic spid="37" grpId="0">
        <p:bldAsOne/>
      </p:bldGraphic>
      <p:bldP spid="18" grpId="0"/>
      <p:bldP spid="21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738800"/>
            <a:ext cx="6094800" cy="4564353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8623" y="1736925"/>
            <a:ext cx="6093377" cy="4563287"/>
          </a:xfrm>
          <a:prstGeom prst="rect">
            <a:avLst/>
          </a:prstGeom>
        </p:spPr>
      </p:pic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32E145E6-760A-4B17-86A4-E545518E57A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9787" y="660400"/>
            <a:ext cx="9324939" cy="701731"/>
          </a:xfrm>
        </p:spPr>
        <p:txBody>
          <a:bodyPr/>
          <a:lstStyle/>
          <a:p>
            <a:r>
              <a:rPr lang="en-US" altLang="zh-TW" dirty="0"/>
              <a:t>Capacity Spectrum</a:t>
            </a:r>
            <a:r>
              <a:rPr lang="zh-TW" altLang="en-US" dirty="0"/>
              <a:t> </a:t>
            </a:r>
            <a:r>
              <a:rPr lang="en-US" altLang="zh-TW" dirty="0"/>
              <a:t>Method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85C3427B-CB41-4000-9D21-A2CEABB41C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45</a:t>
            </a:fld>
            <a:endParaRPr lang="fr-FR"/>
          </a:p>
        </p:txBody>
      </p:sp>
      <p:graphicFrame>
        <p:nvGraphicFramePr>
          <p:cNvPr id="11" name="物件 10">
            <a:extLst>
              <a:ext uri="{FF2B5EF4-FFF2-40B4-BE49-F238E27FC236}">
                <a16:creationId xmlns:a16="http://schemas.microsoft.com/office/drawing/2014/main" id="{FD9AE536-1C14-4D2F-B277-DAF03C064DA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66096664"/>
              </p:ext>
            </p:extLst>
          </p:nvPr>
        </p:nvGraphicFramePr>
        <p:xfrm>
          <a:off x="8450671" y="3296740"/>
          <a:ext cx="1003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398" name="Equation" r:id="rId6" imgW="1002960" imgH="241200" progId="Equation.DSMT4">
                  <p:embed/>
                </p:oleObj>
              </mc:Choice>
              <mc:Fallback>
                <p:oleObj name="Equation" r:id="rId6" imgW="1002960" imgH="241200" progId="Equation.DSMT4">
                  <p:embed/>
                  <p:pic>
                    <p:nvPicPr>
                      <p:cNvPr id="7" name="物件 6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8450671" y="3296740"/>
                        <a:ext cx="10033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物件 11">
            <a:extLst>
              <a:ext uri="{FF2B5EF4-FFF2-40B4-BE49-F238E27FC236}">
                <a16:creationId xmlns:a16="http://schemas.microsoft.com/office/drawing/2014/main" id="{C7188C06-0DBF-4BFB-821F-91DE7A72883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82199920"/>
              </p:ext>
            </p:extLst>
          </p:nvPr>
        </p:nvGraphicFramePr>
        <p:xfrm>
          <a:off x="7916530" y="2345195"/>
          <a:ext cx="876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399" name="Equation" r:id="rId8" imgW="876240" imgH="241200" progId="Equation.DSMT4">
                  <p:embed/>
                </p:oleObj>
              </mc:Choice>
              <mc:Fallback>
                <p:oleObj name="Equation" r:id="rId8" imgW="876240" imgH="241200" progId="Equation.DSMT4">
                  <p:embed/>
                  <p:pic>
                    <p:nvPicPr>
                      <p:cNvPr id="8" name="物件 7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7916530" y="2345195"/>
                        <a:ext cx="8763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物件 14">
            <a:extLst>
              <a:ext uri="{FF2B5EF4-FFF2-40B4-BE49-F238E27FC236}">
                <a16:creationId xmlns:a16="http://schemas.microsoft.com/office/drawing/2014/main" id="{DF37222E-E5DF-4C06-838A-BBB880F1D74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10893318"/>
              </p:ext>
            </p:extLst>
          </p:nvPr>
        </p:nvGraphicFramePr>
        <p:xfrm>
          <a:off x="2778448" y="3580031"/>
          <a:ext cx="1003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400" name="Equation" r:id="rId10" imgW="1002960" imgH="241200" progId="Equation.DSMT4">
                  <p:embed/>
                </p:oleObj>
              </mc:Choice>
              <mc:Fallback>
                <p:oleObj name="Equation" r:id="rId10" imgW="1002960" imgH="241200" progId="Equation.DSMT4">
                  <p:embed/>
                  <p:pic>
                    <p:nvPicPr>
                      <p:cNvPr id="11" name="物件 10">
                        <a:extLst>
                          <a:ext uri="{FF2B5EF4-FFF2-40B4-BE49-F238E27FC236}">
                            <a16:creationId xmlns:a16="http://schemas.microsoft.com/office/drawing/2014/main" id="{FD9AE536-1C14-4D2F-B277-DAF03C064DA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778448" y="3580031"/>
                        <a:ext cx="10033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物件 15">
            <a:extLst>
              <a:ext uri="{FF2B5EF4-FFF2-40B4-BE49-F238E27FC236}">
                <a16:creationId xmlns:a16="http://schemas.microsoft.com/office/drawing/2014/main" id="{B984AAAD-B28E-475F-BEF3-052B1967337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40326144"/>
              </p:ext>
            </p:extLst>
          </p:nvPr>
        </p:nvGraphicFramePr>
        <p:xfrm>
          <a:off x="2403798" y="2586495"/>
          <a:ext cx="876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401" name="Equation" r:id="rId12" imgW="876240" imgH="241200" progId="Equation.DSMT4">
                  <p:embed/>
                </p:oleObj>
              </mc:Choice>
              <mc:Fallback>
                <p:oleObj name="Equation" r:id="rId12" imgW="876240" imgH="241200" progId="Equation.DSMT4">
                  <p:embed/>
                  <p:pic>
                    <p:nvPicPr>
                      <p:cNvPr id="12" name="物件 11">
                        <a:extLst>
                          <a:ext uri="{FF2B5EF4-FFF2-40B4-BE49-F238E27FC236}">
                            <a16:creationId xmlns:a16="http://schemas.microsoft.com/office/drawing/2014/main" id="{C7188C06-0DBF-4BFB-821F-91DE7A72883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2403798" y="2586495"/>
                        <a:ext cx="8763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物件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32746167"/>
              </p:ext>
            </p:extLst>
          </p:nvPr>
        </p:nvGraphicFramePr>
        <p:xfrm>
          <a:off x="8114043" y="847725"/>
          <a:ext cx="23114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402" name="Equation" r:id="rId14" imgW="2311200" imgH="609480" progId="Equation.DSMT4">
                  <p:embed/>
                </p:oleObj>
              </mc:Choice>
              <mc:Fallback>
                <p:oleObj name="Equation" r:id="rId14" imgW="2311200" imgH="609480" progId="Equation.DSMT4">
                  <p:embed/>
                  <p:pic>
                    <p:nvPicPr>
                      <p:cNvPr id="7" name="物件 6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8114043" y="847725"/>
                        <a:ext cx="23114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68325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738800"/>
            <a:ext cx="6094800" cy="4564353"/>
          </a:xfrm>
          <a:prstGeom prst="rect">
            <a:avLst/>
          </a:prstGeom>
        </p:spPr>
      </p:pic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7" y="660400"/>
            <a:ext cx="9877832" cy="701731"/>
          </a:xfrm>
        </p:spPr>
        <p:txBody>
          <a:bodyPr/>
          <a:lstStyle/>
          <a:p>
            <a:r>
              <a:rPr lang="en-US" altLang="zh-TW" dirty="0"/>
              <a:t>Modal Pushover Analysis – Mode1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46</a:t>
            </a:fld>
            <a:endParaRPr lang="fr-FR"/>
          </a:p>
        </p:txBody>
      </p:sp>
      <p:pic>
        <p:nvPicPr>
          <p:cNvPr id="17" name="圖片 16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8623" y="1736925"/>
            <a:ext cx="6093377" cy="4563287"/>
          </a:xfrm>
          <a:prstGeom prst="rect">
            <a:avLst/>
          </a:prstGeom>
        </p:spPr>
      </p:pic>
      <p:graphicFrame>
        <p:nvGraphicFramePr>
          <p:cNvPr id="18" name="物件 17">
            <a:extLst>
              <a:ext uri="{FF2B5EF4-FFF2-40B4-BE49-F238E27FC236}">
                <a16:creationId xmlns:a16="http://schemas.microsoft.com/office/drawing/2014/main" id="{FD9AE536-1C14-4D2F-B277-DAF03C064DA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47670495"/>
              </p:ext>
            </p:extLst>
          </p:nvPr>
        </p:nvGraphicFramePr>
        <p:xfrm>
          <a:off x="8450671" y="3296740"/>
          <a:ext cx="1003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759" name="Equation" r:id="rId5" imgW="1002960" imgH="241200" progId="Equation.DSMT4">
                  <p:embed/>
                </p:oleObj>
              </mc:Choice>
              <mc:Fallback>
                <p:oleObj name="Equation" r:id="rId5" imgW="1002960" imgH="241200" progId="Equation.DSMT4">
                  <p:embed/>
                  <p:pic>
                    <p:nvPicPr>
                      <p:cNvPr id="11" name="物件 10">
                        <a:extLst>
                          <a:ext uri="{FF2B5EF4-FFF2-40B4-BE49-F238E27FC236}">
                            <a16:creationId xmlns:a16="http://schemas.microsoft.com/office/drawing/2014/main" id="{FD9AE536-1C14-4D2F-B277-DAF03C064DA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450671" y="3296740"/>
                        <a:ext cx="10033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物件 18">
            <a:extLst>
              <a:ext uri="{FF2B5EF4-FFF2-40B4-BE49-F238E27FC236}">
                <a16:creationId xmlns:a16="http://schemas.microsoft.com/office/drawing/2014/main" id="{C7188C06-0DBF-4BFB-821F-91DE7A72883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59199657"/>
              </p:ext>
            </p:extLst>
          </p:nvPr>
        </p:nvGraphicFramePr>
        <p:xfrm>
          <a:off x="7916530" y="2345195"/>
          <a:ext cx="876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760" name="Equation" r:id="rId7" imgW="876240" imgH="241200" progId="Equation.DSMT4">
                  <p:embed/>
                </p:oleObj>
              </mc:Choice>
              <mc:Fallback>
                <p:oleObj name="Equation" r:id="rId7" imgW="876240" imgH="241200" progId="Equation.DSMT4">
                  <p:embed/>
                  <p:pic>
                    <p:nvPicPr>
                      <p:cNvPr id="12" name="物件 11">
                        <a:extLst>
                          <a:ext uri="{FF2B5EF4-FFF2-40B4-BE49-F238E27FC236}">
                            <a16:creationId xmlns:a16="http://schemas.microsoft.com/office/drawing/2014/main" id="{C7188C06-0DBF-4BFB-821F-91DE7A72883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916530" y="2345195"/>
                        <a:ext cx="8763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物件 19">
            <a:extLst>
              <a:ext uri="{FF2B5EF4-FFF2-40B4-BE49-F238E27FC236}">
                <a16:creationId xmlns:a16="http://schemas.microsoft.com/office/drawing/2014/main" id="{DF37222E-E5DF-4C06-838A-BBB880F1D74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91704172"/>
              </p:ext>
            </p:extLst>
          </p:nvPr>
        </p:nvGraphicFramePr>
        <p:xfrm>
          <a:off x="2778448" y="3580031"/>
          <a:ext cx="1003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761" name="Equation" r:id="rId9" imgW="1002960" imgH="241200" progId="Equation.DSMT4">
                  <p:embed/>
                </p:oleObj>
              </mc:Choice>
              <mc:Fallback>
                <p:oleObj name="Equation" r:id="rId9" imgW="1002960" imgH="241200" progId="Equation.DSMT4">
                  <p:embed/>
                  <p:pic>
                    <p:nvPicPr>
                      <p:cNvPr id="15" name="物件 14">
                        <a:extLst>
                          <a:ext uri="{FF2B5EF4-FFF2-40B4-BE49-F238E27FC236}">
                            <a16:creationId xmlns:a16="http://schemas.microsoft.com/office/drawing/2014/main" id="{DF37222E-E5DF-4C06-838A-BBB880F1D74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778448" y="3580031"/>
                        <a:ext cx="10033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物件 20">
            <a:extLst>
              <a:ext uri="{FF2B5EF4-FFF2-40B4-BE49-F238E27FC236}">
                <a16:creationId xmlns:a16="http://schemas.microsoft.com/office/drawing/2014/main" id="{B984AAAD-B28E-475F-BEF3-052B1967337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83709351"/>
              </p:ext>
            </p:extLst>
          </p:nvPr>
        </p:nvGraphicFramePr>
        <p:xfrm>
          <a:off x="2403798" y="2586495"/>
          <a:ext cx="876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762" name="Equation" r:id="rId11" imgW="876240" imgH="241200" progId="Equation.DSMT4">
                  <p:embed/>
                </p:oleObj>
              </mc:Choice>
              <mc:Fallback>
                <p:oleObj name="Equation" r:id="rId11" imgW="876240" imgH="241200" progId="Equation.DSMT4">
                  <p:embed/>
                  <p:pic>
                    <p:nvPicPr>
                      <p:cNvPr id="16" name="物件 15">
                        <a:extLst>
                          <a:ext uri="{FF2B5EF4-FFF2-40B4-BE49-F238E27FC236}">
                            <a16:creationId xmlns:a16="http://schemas.microsoft.com/office/drawing/2014/main" id="{B984AAAD-B28E-475F-BEF3-052B1967337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403798" y="2586495"/>
                        <a:ext cx="8763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物件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93531932"/>
              </p:ext>
            </p:extLst>
          </p:nvPr>
        </p:nvGraphicFramePr>
        <p:xfrm>
          <a:off x="8975286" y="847725"/>
          <a:ext cx="23114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763" name="Equation" r:id="rId13" imgW="2311200" imgH="609480" progId="Equation.DSMT4">
                  <p:embed/>
                </p:oleObj>
              </mc:Choice>
              <mc:Fallback>
                <p:oleObj name="Equation" r:id="rId13" imgW="2311200" imgH="609480" progId="Equation.DSMT4">
                  <p:embed/>
                  <p:pic>
                    <p:nvPicPr>
                      <p:cNvPr id="17" name="物件 16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8975286" y="847725"/>
                        <a:ext cx="23114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11879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738800"/>
            <a:ext cx="6094800" cy="4564353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00506" y="1738800"/>
            <a:ext cx="6094800" cy="4564353"/>
          </a:xfrm>
          <a:prstGeom prst="rect">
            <a:avLst/>
          </a:prstGeom>
        </p:spPr>
      </p:pic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7" y="660400"/>
            <a:ext cx="9877832" cy="701731"/>
          </a:xfrm>
        </p:spPr>
        <p:txBody>
          <a:bodyPr/>
          <a:lstStyle/>
          <a:p>
            <a:r>
              <a:rPr lang="en-US" altLang="zh-TW" dirty="0"/>
              <a:t>Modal Pushover Analysis – Mode2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47</a:t>
            </a:fld>
            <a:endParaRPr lang="fr-FR"/>
          </a:p>
        </p:txBody>
      </p:sp>
      <p:graphicFrame>
        <p:nvGraphicFramePr>
          <p:cNvPr id="20" name="物件 19">
            <a:extLst>
              <a:ext uri="{FF2B5EF4-FFF2-40B4-BE49-F238E27FC236}">
                <a16:creationId xmlns:a16="http://schemas.microsoft.com/office/drawing/2014/main" id="{DF37222E-E5DF-4C06-838A-BBB880F1D74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83306475"/>
              </p:ext>
            </p:extLst>
          </p:nvPr>
        </p:nvGraphicFramePr>
        <p:xfrm>
          <a:off x="1025525" y="5351463"/>
          <a:ext cx="10414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141" name="Equation" r:id="rId5" imgW="1041120" imgH="241200" progId="Equation.DSMT4">
                  <p:embed/>
                </p:oleObj>
              </mc:Choice>
              <mc:Fallback>
                <p:oleObj name="Equation" r:id="rId5" imgW="1041120" imgH="241200" progId="Equation.DSMT4">
                  <p:embed/>
                  <p:pic>
                    <p:nvPicPr>
                      <p:cNvPr id="20" name="物件 19">
                        <a:extLst>
                          <a:ext uri="{FF2B5EF4-FFF2-40B4-BE49-F238E27FC236}">
                            <a16:creationId xmlns:a16="http://schemas.microsoft.com/office/drawing/2014/main" id="{DF37222E-E5DF-4C06-838A-BBB880F1D74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25525" y="5351463"/>
                        <a:ext cx="10414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物件 20">
            <a:extLst>
              <a:ext uri="{FF2B5EF4-FFF2-40B4-BE49-F238E27FC236}">
                <a16:creationId xmlns:a16="http://schemas.microsoft.com/office/drawing/2014/main" id="{B984AAAD-B28E-475F-BEF3-052B1967337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50352509"/>
              </p:ext>
            </p:extLst>
          </p:nvPr>
        </p:nvGraphicFramePr>
        <p:xfrm>
          <a:off x="1350963" y="4400550"/>
          <a:ext cx="9017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142" name="Equation" r:id="rId7" imgW="901440" imgH="241200" progId="Equation.DSMT4">
                  <p:embed/>
                </p:oleObj>
              </mc:Choice>
              <mc:Fallback>
                <p:oleObj name="Equation" r:id="rId7" imgW="901440" imgH="241200" progId="Equation.DSMT4">
                  <p:embed/>
                  <p:pic>
                    <p:nvPicPr>
                      <p:cNvPr id="21" name="物件 20">
                        <a:extLst>
                          <a:ext uri="{FF2B5EF4-FFF2-40B4-BE49-F238E27FC236}">
                            <a16:creationId xmlns:a16="http://schemas.microsoft.com/office/drawing/2014/main" id="{B984AAAD-B28E-475F-BEF3-052B1967337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350963" y="4400550"/>
                        <a:ext cx="9017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物件 11">
            <a:extLst>
              <a:ext uri="{FF2B5EF4-FFF2-40B4-BE49-F238E27FC236}">
                <a16:creationId xmlns:a16="http://schemas.microsoft.com/office/drawing/2014/main" id="{DF37222E-E5DF-4C06-838A-BBB880F1D74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84962053"/>
              </p:ext>
            </p:extLst>
          </p:nvPr>
        </p:nvGraphicFramePr>
        <p:xfrm>
          <a:off x="7078848" y="5351980"/>
          <a:ext cx="10287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143" name="Equation" r:id="rId9" imgW="1028520" imgH="241200" progId="Equation.DSMT4">
                  <p:embed/>
                </p:oleObj>
              </mc:Choice>
              <mc:Fallback>
                <p:oleObj name="Equation" r:id="rId9" imgW="1028520" imgH="241200" progId="Equation.DSMT4">
                  <p:embed/>
                  <p:pic>
                    <p:nvPicPr>
                      <p:cNvPr id="20" name="物件 19">
                        <a:extLst>
                          <a:ext uri="{FF2B5EF4-FFF2-40B4-BE49-F238E27FC236}">
                            <a16:creationId xmlns:a16="http://schemas.microsoft.com/office/drawing/2014/main" id="{DF37222E-E5DF-4C06-838A-BBB880F1D74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078848" y="5351980"/>
                        <a:ext cx="10287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物件 12">
            <a:extLst>
              <a:ext uri="{FF2B5EF4-FFF2-40B4-BE49-F238E27FC236}">
                <a16:creationId xmlns:a16="http://schemas.microsoft.com/office/drawing/2014/main" id="{B984AAAD-B28E-475F-BEF3-052B1967337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45141877"/>
              </p:ext>
            </p:extLst>
          </p:nvPr>
        </p:nvGraphicFramePr>
        <p:xfrm>
          <a:off x="7461030" y="4400771"/>
          <a:ext cx="7747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144" name="Equation" r:id="rId11" imgW="774360" imgH="241200" progId="Equation.DSMT4">
                  <p:embed/>
                </p:oleObj>
              </mc:Choice>
              <mc:Fallback>
                <p:oleObj name="Equation" r:id="rId11" imgW="774360" imgH="241200" progId="Equation.DSMT4">
                  <p:embed/>
                  <p:pic>
                    <p:nvPicPr>
                      <p:cNvPr id="21" name="物件 20">
                        <a:extLst>
                          <a:ext uri="{FF2B5EF4-FFF2-40B4-BE49-F238E27FC236}">
                            <a16:creationId xmlns:a16="http://schemas.microsoft.com/office/drawing/2014/main" id="{B984AAAD-B28E-475F-BEF3-052B1967337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7461030" y="4400771"/>
                        <a:ext cx="7747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物件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0999940"/>
              </p:ext>
            </p:extLst>
          </p:nvPr>
        </p:nvGraphicFramePr>
        <p:xfrm>
          <a:off x="8975286" y="847725"/>
          <a:ext cx="23114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145" name="Equation" r:id="rId13" imgW="2311200" imgH="609480" progId="Equation.DSMT4">
                  <p:embed/>
                </p:oleObj>
              </mc:Choice>
              <mc:Fallback>
                <p:oleObj name="Equation" r:id="rId13" imgW="2311200" imgH="609480" progId="Equation.DSMT4">
                  <p:embed/>
                  <p:pic>
                    <p:nvPicPr>
                      <p:cNvPr id="23" name="物件 22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8975286" y="847725"/>
                        <a:ext cx="23114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37317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738800"/>
            <a:ext cx="6094800" cy="4564353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01914" y="1738800"/>
            <a:ext cx="6090086" cy="4560823"/>
          </a:xfrm>
          <a:prstGeom prst="rect">
            <a:avLst/>
          </a:prstGeom>
        </p:spPr>
      </p:pic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7283486" cy="2048766"/>
          </a:xfrm>
        </p:spPr>
        <p:txBody>
          <a:bodyPr/>
          <a:lstStyle/>
          <a:p>
            <a:r>
              <a:rPr lang="en-US" altLang="zh-TW" dirty="0"/>
              <a:t>Multi-Modes Combination 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48</a:t>
            </a:fld>
            <a:endParaRPr lang="fr-FR"/>
          </a:p>
        </p:txBody>
      </p:sp>
      <p:graphicFrame>
        <p:nvGraphicFramePr>
          <p:cNvPr id="11" name="物件 10">
            <a:extLst>
              <a:ext uri="{FF2B5EF4-FFF2-40B4-BE49-F238E27FC236}">
                <a16:creationId xmlns:a16="http://schemas.microsoft.com/office/drawing/2014/main" id="{DF37222E-E5DF-4C06-838A-BBB880F1D74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89233334"/>
              </p:ext>
            </p:extLst>
          </p:nvPr>
        </p:nvGraphicFramePr>
        <p:xfrm>
          <a:off x="8123274" y="2775841"/>
          <a:ext cx="1003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701" name="Equation" r:id="rId5" imgW="1002960" imgH="241200" progId="Equation.DSMT4">
                  <p:embed/>
                </p:oleObj>
              </mc:Choice>
              <mc:Fallback>
                <p:oleObj name="Equation" r:id="rId5" imgW="1002960" imgH="241200" progId="Equation.DSMT4">
                  <p:embed/>
                  <p:pic>
                    <p:nvPicPr>
                      <p:cNvPr id="14" name="物件 13">
                        <a:extLst>
                          <a:ext uri="{FF2B5EF4-FFF2-40B4-BE49-F238E27FC236}">
                            <a16:creationId xmlns:a16="http://schemas.microsoft.com/office/drawing/2014/main" id="{DF37222E-E5DF-4C06-838A-BBB880F1D74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123274" y="2775841"/>
                        <a:ext cx="10033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物件 11">
            <a:extLst>
              <a:ext uri="{FF2B5EF4-FFF2-40B4-BE49-F238E27FC236}">
                <a16:creationId xmlns:a16="http://schemas.microsoft.com/office/drawing/2014/main" id="{B984AAAD-B28E-475F-BEF3-052B1967337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93128462"/>
              </p:ext>
            </p:extLst>
          </p:nvPr>
        </p:nvGraphicFramePr>
        <p:xfrm>
          <a:off x="9982200" y="2212267"/>
          <a:ext cx="876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702" name="Equation" r:id="rId7" imgW="876240" imgH="241200" progId="Equation.DSMT4">
                  <p:embed/>
                </p:oleObj>
              </mc:Choice>
              <mc:Fallback>
                <p:oleObj name="Equation" r:id="rId7" imgW="876240" imgH="241200" progId="Equation.DSMT4">
                  <p:embed/>
                  <p:pic>
                    <p:nvPicPr>
                      <p:cNvPr id="15" name="物件 14">
                        <a:extLst>
                          <a:ext uri="{FF2B5EF4-FFF2-40B4-BE49-F238E27FC236}">
                            <a16:creationId xmlns:a16="http://schemas.microsoft.com/office/drawing/2014/main" id="{B984AAAD-B28E-475F-BEF3-052B1967337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9982200" y="2212267"/>
                        <a:ext cx="8763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物件 14">
            <a:extLst>
              <a:ext uri="{FF2B5EF4-FFF2-40B4-BE49-F238E27FC236}">
                <a16:creationId xmlns:a16="http://schemas.microsoft.com/office/drawing/2014/main" id="{DF37222E-E5DF-4C06-838A-BBB880F1D74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73586067"/>
              </p:ext>
            </p:extLst>
          </p:nvPr>
        </p:nvGraphicFramePr>
        <p:xfrm>
          <a:off x="2033188" y="2775841"/>
          <a:ext cx="1003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703" name="Equation" r:id="rId9" imgW="1002960" imgH="241200" progId="Equation.DSMT4">
                  <p:embed/>
                </p:oleObj>
              </mc:Choice>
              <mc:Fallback>
                <p:oleObj name="Equation" r:id="rId9" imgW="1002960" imgH="241200" progId="Equation.DSMT4">
                  <p:embed/>
                  <p:pic>
                    <p:nvPicPr>
                      <p:cNvPr id="11" name="物件 10">
                        <a:extLst>
                          <a:ext uri="{FF2B5EF4-FFF2-40B4-BE49-F238E27FC236}">
                            <a16:creationId xmlns:a16="http://schemas.microsoft.com/office/drawing/2014/main" id="{DF37222E-E5DF-4C06-838A-BBB880F1D74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033188" y="2775841"/>
                        <a:ext cx="10033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物件 15">
            <a:extLst>
              <a:ext uri="{FF2B5EF4-FFF2-40B4-BE49-F238E27FC236}">
                <a16:creationId xmlns:a16="http://schemas.microsoft.com/office/drawing/2014/main" id="{B984AAAD-B28E-475F-BEF3-052B1967337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33512587"/>
              </p:ext>
            </p:extLst>
          </p:nvPr>
        </p:nvGraphicFramePr>
        <p:xfrm>
          <a:off x="3799745" y="2212267"/>
          <a:ext cx="876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704" name="Equation" r:id="rId11" imgW="876240" imgH="241200" progId="Equation.DSMT4">
                  <p:embed/>
                </p:oleObj>
              </mc:Choice>
              <mc:Fallback>
                <p:oleObj name="Equation" r:id="rId11" imgW="876240" imgH="241200" progId="Equation.DSMT4">
                  <p:embed/>
                  <p:pic>
                    <p:nvPicPr>
                      <p:cNvPr id="12" name="物件 11">
                        <a:extLst>
                          <a:ext uri="{FF2B5EF4-FFF2-40B4-BE49-F238E27FC236}">
                            <a16:creationId xmlns:a16="http://schemas.microsoft.com/office/drawing/2014/main" id="{B984AAAD-B28E-475F-BEF3-052B1967337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799745" y="2212267"/>
                        <a:ext cx="8763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物件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41336199"/>
              </p:ext>
            </p:extLst>
          </p:nvPr>
        </p:nvGraphicFramePr>
        <p:xfrm>
          <a:off x="8114043" y="847725"/>
          <a:ext cx="23114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705" name="Equation" r:id="rId13" imgW="2311200" imgH="609480" progId="Equation.DSMT4">
                  <p:embed/>
                </p:oleObj>
              </mc:Choice>
              <mc:Fallback>
                <p:oleObj name="Equation" r:id="rId13" imgW="2311200" imgH="609480" progId="Equation.DSMT4">
                  <p:embed/>
                  <p:pic>
                    <p:nvPicPr>
                      <p:cNvPr id="17" name="物件 16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8114043" y="847725"/>
                        <a:ext cx="23114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61063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05789" y="0"/>
            <a:ext cx="5964865" cy="3170437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2" y="0"/>
            <a:ext cx="5859910" cy="3147463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3441423"/>
            <a:ext cx="6073653" cy="3250087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05789" y="3441423"/>
            <a:ext cx="6062450" cy="3189412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49</a:t>
            </a:fld>
            <a:endParaRPr lang="fr-FR"/>
          </a:p>
        </p:txBody>
      </p:sp>
      <p:sp>
        <p:nvSpPr>
          <p:cNvPr id="9" name="文字方塊 8"/>
          <p:cNvSpPr txBox="1"/>
          <p:nvPr/>
        </p:nvSpPr>
        <p:spPr>
          <a:xfrm>
            <a:off x="0" y="0"/>
            <a:ext cx="773610" cy="427425"/>
          </a:xfrm>
          <a:prstGeom prst="rect">
            <a:avLst/>
          </a:prstGeom>
          <a:solidFill>
            <a:srgbClr val="565656">
              <a:alpha val="50196"/>
            </a:srgbClr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Step 2</a:t>
            </a:r>
            <a:endParaRPr lang="zh-TW" altLang="en-US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6095998" y="0"/>
            <a:ext cx="773610" cy="427425"/>
          </a:xfrm>
          <a:prstGeom prst="rect">
            <a:avLst/>
          </a:prstGeom>
          <a:solidFill>
            <a:srgbClr val="565656">
              <a:alpha val="50196"/>
            </a:srgbClr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Step 3</a:t>
            </a:r>
            <a:endParaRPr lang="zh-TW" altLang="en-US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0" y="3441423"/>
            <a:ext cx="773610" cy="427425"/>
          </a:xfrm>
          <a:prstGeom prst="rect">
            <a:avLst/>
          </a:prstGeom>
          <a:solidFill>
            <a:srgbClr val="565656">
              <a:alpha val="50196"/>
            </a:srgbClr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Step 5</a:t>
            </a:r>
            <a:endParaRPr lang="zh-TW" altLang="en-US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6095998" y="3441423"/>
            <a:ext cx="773610" cy="427425"/>
          </a:xfrm>
          <a:prstGeom prst="rect">
            <a:avLst/>
          </a:prstGeom>
          <a:solidFill>
            <a:srgbClr val="565656">
              <a:alpha val="50196"/>
            </a:srgbClr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Step 6</a:t>
            </a:r>
            <a:endParaRPr lang="zh-TW" altLang="en-US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9764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92000" y="1573200"/>
            <a:ext cx="6095238" cy="4571429"/>
          </a:xfrm>
          <a:prstGeom prst="rect">
            <a:avLst/>
          </a:prstGeom>
        </p:spPr>
      </p:pic>
      <p:sp>
        <p:nvSpPr>
          <p:cNvPr id="4" name="文字版面配置區 3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Today’s Solution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</a:t>
            </a:fld>
            <a:endParaRPr lang="fr-FR"/>
          </a:p>
        </p:txBody>
      </p:sp>
      <p:cxnSp>
        <p:nvCxnSpPr>
          <p:cNvPr id="8" name="直線單箭頭接點 7"/>
          <p:cNvCxnSpPr/>
          <p:nvPr/>
        </p:nvCxnSpPr>
        <p:spPr>
          <a:xfrm>
            <a:off x="6145025" y="1549400"/>
            <a:ext cx="2117362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接點 9"/>
          <p:cNvCxnSpPr/>
          <p:nvPr/>
        </p:nvCxnSpPr>
        <p:spPr>
          <a:xfrm>
            <a:off x="6145025" y="1143000"/>
            <a:ext cx="0" cy="16129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/>
          <p:cNvCxnSpPr/>
          <p:nvPr/>
        </p:nvCxnSpPr>
        <p:spPr>
          <a:xfrm>
            <a:off x="8249687" y="1143000"/>
            <a:ext cx="0" cy="17272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/>
          <p:cNvCxnSpPr/>
          <p:nvPr/>
        </p:nvCxnSpPr>
        <p:spPr>
          <a:xfrm flipH="1">
            <a:off x="6677237" y="2705100"/>
            <a:ext cx="1572451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物件 8">
            <a:extLst>
              <a:ext uri="{FF2B5EF4-FFF2-40B4-BE49-F238E27FC236}">
                <a16:creationId xmlns:a16="http://schemas.microsoft.com/office/drawing/2014/main" id="{444854F0-6934-408D-B546-B5178951ACC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78040512"/>
              </p:ext>
            </p:extLst>
          </p:nvPr>
        </p:nvGraphicFramePr>
        <p:xfrm>
          <a:off x="8518357" y="1308966"/>
          <a:ext cx="20447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348" name="Equation" r:id="rId5" imgW="2044440" imgH="685800" progId="Equation.DSMT4">
                  <p:embed/>
                </p:oleObj>
              </mc:Choice>
              <mc:Fallback>
                <p:oleObj name="Equation" r:id="rId5" imgW="2044440" imgH="685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518357" y="1308966"/>
                        <a:ext cx="2044700" cy="685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物件 10">
            <a:extLst>
              <a:ext uri="{FF2B5EF4-FFF2-40B4-BE49-F238E27FC236}">
                <a16:creationId xmlns:a16="http://schemas.microsoft.com/office/drawing/2014/main" id="{5B556B5B-4BDD-43D7-A6DD-70248B8F523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8893587"/>
              </p:ext>
            </p:extLst>
          </p:nvPr>
        </p:nvGraphicFramePr>
        <p:xfrm>
          <a:off x="7368212" y="2724371"/>
          <a:ext cx="190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349" name="Equation" r:id="rId7" imgW="190440" imgH="609480" progId="Equation.DSMT4">
                  <p:embed/>
                </p:oleObj>
              </mc:Choice>
              <mc:Fallback>
                <p:oleObj name="Equation" r:id="rId7" imgW="190440" imgH="609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368212" y="2724371"/>
                        <a:ext cx="190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物件 12">
            <a:extLst>
              <a:ext uri="{FF2B5EF4-FFF2-40B4-BE49-F238E27FC236}">
                <a16:creationId xmlns:a16="http://schemas.microsoft.com/office/drawing/2014/main" id="{16B78247-3427-448E-A054-F2489AA3894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93177714"/>
              </p:ext>
            </p:extLst>
          </p:nvPr>
        </p:nvGraphicFramePr>
        <p:xfrm>
          <a:off x="7025906" y="1250951"/>
          <a:ext cx="3429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350" name="Equation" r:id="rId9" imgW="342720" imgH="253800" progId="Equation.DSMT4">
                  <p:embed/>
                </p:oleObj>
              </mc:Choice>
              <mc:Fallback>
                <p:oleObj name="Equation" r:id="rId9" imgW="34272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025906" y="1250951"/>
                        <a:ext cx="3429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物件 13">
            <a:extLst>
              <a:ext uri="{FF2B5EF4-FFF2-40B4-BE49-F238E27FC236}">
                <a16:creationId xmlns:a16="http://schemas.microsoft.com/office/drawing/2014/main" id="{3981814D-5E33-407F-9C14-0FF119F5EF3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59960528"/>
              </p:ext>
            </p:extLst>
          </p:nvPr>
        </p:nvGraphicFramePr>
        <p:xfrm>
          <a:off x="5026418" y="5842389"/>
          <a:ext cx="180975" cy="600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351" name="Equation" r:id="rId11" imgW="181125" imgH="600016" progId="Equation.DSMT4">
                  <p:embed/>
                </p:oleObj>
              </mc:Choice>
              <mc:Fallback>
                <p:oleObj name="Equation" r:id="rId11" imgW="181125" imgH="600016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5026418" y="5842389"/>
                        <a:ext cx="180975" cy="600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物件 22">
            <a:extLst>
              <a:ext uri="{FF2B5EF4-FFF2-40B4-BE49-F238E27FC236}">
                <a16:creationId xmlns:a16="http://schemas.microsoft.com/office/drawing/2014/main" id="{A2A302A1-ECB9-4675-9DCB-3A8EE25F8EC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9189041"/>
              </p:ext>
            </p:extLst>
          </p:nvPr>
        </p:nvGraphicFramePr>
        <p:xfrm>
          <a:off x="6597381" y="5842388"/>
          <a:ext cx="180975" cy="600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352" name="Equation" r:id="rId13" imgW="181125" imgH="600016" progId="Equation.DSMT4">
                  <p:embed/>
                </p:oleObj>
              </mc:Choice>
              <mc:Fallback>
                <p:oleObj name="Equation" r:id="rId13" imgW="181125" imgH="600016" progId="Equation.DSMT4">
                  <p:embed/>
                  <p:pic>
                    <p:nvPicPr>
                      <p:cNvPr id="14" name="物件 13">
                        <a:extLst>
                          <a:ext uri="{FF2B5EF4-FFF2-40B4-BE49-F238E27FC236}">
                            <a16:creationId xmlns:a16="http://schemas.microsoft.com/office/drawing/2014/main" id="{3981814D-5E33-407F-9C14-0FF119F5EF3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597381" y="5842388"/>
                        <a:ext cx="180975" cy="600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88930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>
            <a:extLst>
              <a:ext uri="{FF2B5EF4-FFF2-40B4-BE49-F238E27FC236}">
                <a16:creationId xmlns:a16="http://schemas.microsoft.com/office/drawing/2014/main" id="{7595623B-62B6-4A4A-95D3-8E95F431372E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3932794"/>
            <a:ext cx="6774873" cy="2129462"/>
          </a:xfrm>
          <a:prstGeom prst="rect">
            <a:avLst/>
          </a:prstGeom>
        </p:spPr>
      </p:pic>
      <p:sp>
        <p:nvSpPr>
          <p:cNvPr id="6" name="文字版面配置區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Gravity Load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50</a:t>
            </a:fld>
            <a:endParaRPr lang="fr-FR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16CEC3F8-916B-46FE-941E-2C5069B0820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2396834"/>
            <a:ext cx="6774873" cy="2129462"/>
          </a:xfrm>
          <a:prstGeom prst="rect">
            <a:avLst/>
          </a:prstGeom>
        </p:spPr>
      </p:pic>
      <p:cxnSp>
        <p:nvCxnSpPr>
          <p:cNvPr id="12" name="直線單箭頭接點 11"/>
          <p:cNvCxnSpPr/>
          <p:nvPr/>
        </p:nvCxnSpPr>
        <p:spPr>
          <a:xfrm flipV="1">
            <a:off x="7091917" y="2211572"/>
            <a:ext cx="0" cy="21264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字方塊 12"/>
          <p:cNvSpPr txBox="1"/>
          <p:nvPr/>
        </p:nvSpPr>
        <p:spPr>
          <a:xfrm>
            <a:off x="6277559" y="1605467"/>
            <a:ext cx="1628716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Forth Hinge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3218852" y="4008535"/>
            <a:ext cx="358431" cy="62844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+</a:t>
            </a:r>
            <a:endParaRPr lang="zh-TW" alt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06633" y="2533849"/>
            <a:ext cx="6085367" cy="3234486"/>
          </a:xfrm>
          <a:prstGeom prst="rect">
            <a:avLst/>
          </a:prstGeom>
        </p:spPr>
      </p:pic>
      <p:sp>
        <p:nvSpPr>
          <p:cNvPr id="15" name="文字方塊 14"/>
          <p:cNvSpPr txBox="1"/>
          <p:nvPr/>
        </p:nvSpPr>
        <p:spPr>
          <a:xfrm>
            <a:off x="2678867" y="2286153"/>
            <a:ext cx="1442061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Gravity Load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2693066" y="5875760"/>
            <a:ext cx="1410001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Lateral Load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7" name="圖片 16"/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7775"/>
          <a:stretch/>
        </p:blipFill>
        <p:spPr>
          <a:xfrm>
            <a:off x="200900" y="3903658"/>
            <a:ext cx="5895100" cy="1243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521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圖片 1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64120" y="2156223"/>
            <a:ext cx="5533501" cy="4144000"/>
          </a:xfrm>
          <a:prstGeom prst="rect">
            <a:avLst/>
          </a:prstGeom>
        </p:spPr>
      </p:pic>
      <p:sp>
        <p:nvSpPr>
          <p:cNvPr id="4" name="文字版面配置區 3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5625558" cy="701731"/>
          </a:xfrm>
        </p:spPr>
        <p:txBody>
          <a:bodyPr/>
          <a:lstStyle/>
          <a:p>
            <a:r>
              <a:rPr lang="en-US" altLang="zh-TW" dirty="0"/>
              <a:t>Time History Analysis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51</a:t>
            </a:fld>
            <a:endParaRPr lang="fr-FR"/>
          </a:p>
        </p:txBody>
      </p:sp>
      <p:sp>
        <p:nvSpPr>
          <p:cNvPr id="8" name="文字方塊 7"/>
          <p:cNvSpPr txBox="1"/>
          <p:nvPr/>
        </p:nvSpPr>
        <p:spPr>
          <a:xfrm>
            <a:off x="2010316" y="1734323"/>
            <a:ext cx="2641108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Scaled to DBE, MCE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828883" y="2045337"/>
            <a:ext cx="3019048" cy="4257143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7634304" y="1661792"/>
            <a:ext cx="1408206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Story Drift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9806440" y="3439758"/>
            <a:ext cx="1321837" cy="830997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DBE &lt; 1.5%</a:t>
            </a:r>
          </a:p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MCE &lt; 2%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876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D804AED6-5B10-4436-8AE2-C0DD42EF6E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DBE &lt; 1.5%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2B31B512-4753-45EF-9E0E-E8D6E9D1F6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52</a:t>
            </a:fld>
            <a:endParaRPr lang="fr-FR"/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07395" y="1731462"/>
            <a:ext cx="6095238" cy="4571429"/>
          </a:xfrm>
          <a:prstGeom prst="rect">
            <a:avLst/>
          </a:prstGeom>
        </p:spPr>
      </p:pic>
      <p:graphicFrame>
        <p:nvGraphicFramePr>
          <p:cNvPr id="13" name="物件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71550250"/>
              </p:ext>
            </p:extLst>
          </p:nvPr>
        </p:nvGraphicFramePr>
        <p:xfrm>
          <a:off x="3935450" y="847725"/>
          <a:ext cx="23114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008" name="Equation" r:id="rId4" imgW="2311200" imgH="609480" progId="Equation.DSMT4">
                  <p:embed/>
                </p:oleObj>
              </mc:Choice>
              <mc:Fallback>
                <p:oleObj name="Equation" r:id="rId4" imgW="2311200" imgH="609480" progId="Equation.DSMT4">
                  <p:embed/>
                  <p:pic>
                    <p:nvPicPr>
                      <p:cNvPr id="17" name="物件 16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935450" y="847725"/>
                        <a:ext cx="23114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圖片 3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731600"/>
            <a:ext cx="6095238" cy="45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486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322CC526-3200-45B0-81A5-AD4D199EBF8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1439368"/>
          </a:xfrm>
        </p:spPr>
        <p:txBody>
          <a:bodyPr/>
          <a:lstStyle/>
          <a:p>
            <a:r>
              <a:rPr lang="en-US" altLang="zh-TW" dirty="0"/>
              <a:t>MCE &lt; 2.0%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BAA4DCB8-94E0-4543-B7D9-36F990A044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53</a:t>
            </a:fld>
            <a:endParaRPr lang="fr-FR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05871" y="1736050"/>
            <a:ext cx="6095238" cy="4571429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731600"/>
            <a:ext cx="6095238" cy="4571429"/>
          </a:xfrm>
          <a:prstGeom prst="rect">
            <a:avLst/>
          </a:prstGeom>
        </p:spPr>
      </p:pic>
      <p:graphicFrame>
        <p:nvGraphicFramePr>
          <p:cNvPr id="10" name="物件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77144374"/>
              </p:ext>
            </p:extLst>
          </p:nvPr>
        </p:nvGraphicFramePr>
        <p:xfrm>
          <a:off x="3935450" y="847725"/>
          <a:ext cx="23114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033" name="Equation" r:id="rId5" imgW="2311200" imgH="609480" progId="Equation.DSMT4">
                  <p:embed/>
                </p:oleObj>
              </mc:Choice>
              <mc:Fallback>
                <p:oleObj name="Equation" r:id="rId5" imgW="2311200" imgH="609480" progId="Equation.DSMT4">
                  <p:embed/>
                  <p:pic>
                    <p:nvPicPr>
                      <p:cNvPr id="13" name="物件 12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935450" y="847725"/>
                        <a:ext cx="23114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52823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98000" y="3762947"/>
            <a:ext cx="5994000" cy="3095053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80000" y="287083"/>
            <a:ext cx="6012000" cy="3151175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1266" y="3752481"/>
            <a:ext cx="6066000" cy="3105519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9495" y="340244"/>
            <a:ext cx="5932800" cy="3090178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54</a:t>
            </a:fld>
            <a:endParaRPr lang="fr-FR"/>
          </a:p>
        </p:txBody>
      </p:sp>
      <p:sp>
        <p:nvSpPr>
          <p:cNvPr id="10" name="文字方塊 9"/>
          <p:cNvSpPr txBox="1"/>
          <p:nvPr/>
        </p:nvSpPr>
        <p:spPr>
          <a:xfrm>
            <a:off x="0" y="0"/>
            <a:ext cx="1841210" cy="461665"/>
          </a:xfrm>
          <a:prstGeom prst="rect">
            <a:avLst/>
          </a:prstGeom>
          <a:solidFill>
            <a:srgbClr val="565656">
              <a:alpha val="50196"/>
            </a:srgbClr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Convention DBE</a:t>
            </a:r>
            <a:endParaRPr lang="zh-TW" altLang="en-US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6095998" y="0"/>
            <a:ext cx="1993494" cy="461665"/>
          </a:xfrm>
          <a:prstGeom prst="rect">
            <a:avLst/>
          </a:prstGeom>
          <a:solidFill>
            <a:srgbClr val="565656">
              <a:alpha val="50196"/>
            </a:srgbClr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Optimization DBE</a:t>
            </a:r>
            <a:endParaRPr lang="zh-TW" altLang="en-US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0" y="3429000"/>
            <a:ext cx="1900520" cy="461665"/>
          </a:xfrm>
          <a:prstGeom prst="rect">
            <a:avLst/>
          </a:prstGeom>
          <a:solidFill>
            <a:srgbClr val="565656">
              <a:alpha val="50196"/>
            </a:srgbClr>
          </a:solidFill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Convention MCE</a:t>
            </a:r>
            <a:endParaRPr lang="zh-TW" altLang="en-US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6095998" y="3441423"/>
            <a:ext cx="2052806" cy="461665"/>
          </a:xfrm>
          <a:prstGeom prst="rect">
            <a:avLst/>
          </a:prstGeom>
          <a:solidFill>
            <a:srgbClr val="565656">
              <a:alpha val="50196"/>
            </a:srgbClr>
          </a:solidFill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Optimization MCE</a:t>
            </a:r>
            <a:endParaRPr lang="zh-TW" altLang="en-US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3020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0CCBCE4-971A-487B-8E52-72596427BD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1311128"/>
          </a:xfrm>
        </p:spPr>
        <p:txBody>
          <a:bodyPr/>
          <a:lstStyle/>
          <a:p>
            <a:r>
              <a:rPr lang="en-US" altLang="zh-TW" dirty="0"/>
              <a:t>Incremental Dynamic Analysis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88468276-5B47-4CC7-AB1A-8B3EFB745B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55</a:t>
            </a:fld>
            <a:endParaRPr lang="fr-FR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7BB53647-65EB-4C9E-AFE7-DCB57C42645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87012" y="0"/>
            <a:ext cx="4263614" cy="3395599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C5A3C1B1-0CFF-4F5B-AB63-0F86C7AC301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88599" y="3389372"/>
            <a:ext cx="4263614" cy="3468628"/>
          </a:xfrm>
          <a:prstGeom prst="rect">
            <a:avLst/>
          </a:prstGeom>
        </p:spPr>
      </p:pic>
      <p:cxnSp>
        <p:nvCxnSpPr>
          <p:cNvPr id="10" name="直線單箭頭接點 9"/>
          <p:cNvCxnSpPr/>
          <p:nvPr/>
        </p:nvCxnSpPr>
        <p:spPr>
          <a:xfrm flipV="1">
            <a:off x="7605656" y="2990626"/>
            <a:ext cx="10758" cy="5705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/>
          <p:cNvCxnSpPr/>
          <p:nvPr/>
        </p:nvCxnSpPr>
        <p:spPr>
          <a:xfrm flipH="1" flipV="1">
            <a:off x="7885355" y="2054711"/>
            <a:ext cx="625736" cy="16230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/>
          <p:cNvCxnSpPr/>
          <p:nvPr/>
        </p:nvCxnSpPr>
        <p:spPr>
          <a:xfrm flipH="1" flipV="1">
            <a:off x="8412480" y="1011265"/>
            <a:ext cx="2291379" cy="49161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/>
          <p:cNvSpPr txBox="1"/>
          <p:nvPr/>
        </p:nvSpPr>
        <p:spPr>
          <a:xfrm>
            <a:off x="5670907" y="3010040"/>
            <a:ext cx="1512594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4% FEMA273</a:t>
            </a:r>
          </a:p>
        </p:txBody>
      </p:sp>
      <p:cxnSp>
        <p:nvCxnSpPr>
          <p:cNvPr id="21" name="直線單箭頭接點 20"/>
          <p:cNvCxnSpPr/>
          <p:nvPr/>
        </p:nvCxnSpPr>
        <p:spPr>
          <a:xfrm flipH="1">
            <a:off x="4667691" y="3234386"/>
            <a:ext cx="900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圖片 1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2235600"/>
            <a:ext cx="6095238" cy="4571429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838201" y="2003427"/>
            <a:ext cx="2721771" cy="338554"/>
          </a:xfrm>
          <a:prstGeom prst="rect">
            <a:avLst/>
          </a:prstGeom>
          <a:solidFill>
            <a:srgbClr val="F7F7F7"/>
          </a:solidFill>
        </p:spPr>
        <p:txBody>
          <a:bodyPr wrap="none">
            <a:spAutoFit/>
          </a:bodyPr>
          <a:lstStyle/>
          <a:p>
            <a:r>
              <a:rPr lang="en-US" altLang="zh-TW" sz="1600" dirty="0"/>
              <a:t>(</a:t>
            </a:r>
            <a:r>
              <a:rPr lang="en-US" altLang="zh-TW" sz="1600" dirty="0" err="1"/>
              <a:t>Vamvatsikos</a:t>
            </a:r>
            <a:r>
              <a:rPr lang="en-US" altLang="zh-TW" sz="1600" dirty="0"/>
              <a:t> &amp; Cornell, 2002)</a:t>
            </a:r>
            <a:endParaRPr lang="zh-TW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460569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A15D5A13-94F5-4430-AB18-5B5C27014E7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7464240" cy="1311128"/>
          </a:xfrm>
        </p:spPr>
        <p:txBody>
          <a:bodyPr/>
          <a:lstStyle/>
          <a:p>
            <a:r>
              <a:rPr lang="en-US" altLang="zh-TW" dirty="0"/>
              <a:t>Incremental Dynamic Analysis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90FA12D0-F881-47C9-BCC6-590FD25DE1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56</a:t>
            </a:fld>
            <a:endParaRPr lang="fr-FR"/>
          </a:p>
        </p:txBody>
      </p:sp>
      <p:graphicFrame>
        <p:nvGraphicFramePr>
          <p:cNvPr id="11" name="物件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02095522"/>
              </p:ext>
            </p:extLst>
          </p:nvPr>
        </p:nvGraphicFramePr>
        <p:xfrm>
          <a:off x="8272129" y="847725"/>
          <a:ext cx="23114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079" name="Equation" r:id="rId3" imgW="2311200" imgH="609480" progId="Equation.DSMT4">
                  <p:embed/>
                </p:oleObj>
              </mc:Choice>
              <mc:Fallback>
                <p:oleObj name="Equation" r:id="rId3" imgW="2311200" imgH="609480" progId="Equation.DSMT4">
                  <p:embed/>
                  <p:pic>
                    <p:nvPicPr>
                      <p:cNvPr id="9" name="物件 8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272129" y="847725"/>
                        <a:ext cx="23114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圖片 2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731600"/>
            <a:ext cx="6095238" cy="4571429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6762" y="1731600"/>
            <a:ext cx="6095238" cy="45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042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841458" y="1714470"/>
            <a:ext cx="245470" cy="4151491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矩形 21"/>
          <p:cNvSpPr/>
          <p:nvPr/>
        </p:nvSpPr>
        <p:spPr>
          <a:xfrm>
            <a:off x="1086126" y="1714470"/>
            <a:ext cx="1054476" cy="4151491"/>
          </a:xfrm>
          <a:prstGeom prst="rect">
            <a:avLst/>
          </a:prstGeom>
          <a:solidFill>
            <a:srgbClr val="3498DB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矩形 26"/>
          <p:cNvSpPr/>
          <p:nvPr/>
        </p:nvSpPr>
        <p:spPr>
          <a:xfrm>
            <a:off x="2140603" y="1714471"/>
            <a:ext cx="3943482" cy="4151490"/>
          </a:xfrm>
          <a:prstGeom prst="rect">
            <a:avLst/>
          </a:prstGeom>
          <a:solidFill>
            <a:srgbClr val="E95849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18465" y="1417751"/>
            <a:ext cx="6094800" cy="4889866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57</a:t>
            </a:fld>
            <a:endParaRPr lang="fr-FR"/>
          </a:p>
        </p:txBody>
      </p:sp>
      <p:sp>
        <p:nvSpPr>
          <p:cNvPr id="14" name="矩形 13"/>
          <p:cNvSpPr/>
          <p:nvPr/>
        </p:nvSpPr>
        <p:spPr>
          <a:xfrm>
            <a:off x="7697424" y="2306612"/>
            <a:ext cx="83548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dirty="0">
                <a:solidFill>
                  <a:schemeClr val="accent1"/>
                </a:solidFill>
              </a:rPr>
              <a:t>Elastic</a:t>
            </a:r>
            <a:endParaRPr lang="zh-TW" altLang="en-US" sz="2000" dirty="0">
              <a:solidFill>
                <a:schemeClr val="accent1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6823787" y="3387190"/>
            <a:ext cx="170912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dirty="0">
                <a:solidFill>
                  <a:schemeClr val="accent2"/>
                </a:solidFill>
              </a:rPr>
              <a:t>Non-Negative</a:t>
            </a:r>
            <a:endParaRPr lang="zh-TW" altLang="en-US" sz="2000" dirty="0">
              <a:solidFill>
                <a:schemeClr val="accent2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9586583" y="3387190"/>
            <a:ext cx="226376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dirty="0">
                <a:solidFill>
                  <a:schemeClr val="accent2"/>
                </a:solidFill>
              </a:rPr>
              <a:t>Equal displacement</a:t>
            </a:r>
            <a:endParaRPr lang="zh-TW" altLang="en-US" sz="2000" dirty="0">
              <a:solidFill>
                <a:schemeClr val="accent2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7389647" y="4467769"/>
            <a:ext cx="114326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dirty="0">
                <a:solidFill>
                  <a:schemeClr val="accent3"/>
                </a:solidFill>
              </a:rPr>
              <a:t>Negative</a:t>
            </a:r>
            <a:endParaRPr lang="zh-TW" altLang="en-US" sz="2000" dirty="0">
              <a:solidFill>
                <a:schemeClr val="accent3"/>
              </a:solidFill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9586583" y="4467769"/>
            <a:ext cx="120738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dirty="0">
                <a:solidFill>
                  <a:schemeClr val="accent3"/>
                </a:solidFill>
              </a:rPr>
              <a:t>Softening</a:t>
            </a:r>
            <a:endParaRPr lang="zh-TW" altLang="en-US" sz="2000" dirty="0">
              <a:solidFill>
                <a:schemeClr val="accent3"/>
              </a:solidFill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9586583" y="2306612"/>
            <a:ext cx="85311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dirty="0">
                <a:solidFill>
                  <a:schemeClr val="accent1"/>
                </a:solidFill>
              </a:rPr>
              <a:t>Match</a:t>
            </a:r>
            <a:endParaRPr lang="zh-TW" altLang="en-US" sz="2000" dirty="0">
              <a:solidFill>
                <a:schemeClr val="accent1"/>
              </a:solidFill>
            </a:endParaRPr>
          </a:p>
        </p:txBody>
      </p:sp>
      <p:cxnSp>
        <p:nvCxnSpPr>
          <p:cNvPr id="6" name="直線單箭頭接點 5"/>
          <p:cNvCxnSpPr/>
          <p:nvPr/>
        </p:nvCxnSpPr>
        <p:spPr>
          <a:xfrm>
            <a:off x="8717809" y="2506667"/>
            <a:ext cx="683874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單箭頭接點 28"/>
          <p:cNvCxnSpPr/>
          <p:nvPr/>
        </p:nvCxnSpPr>
        <p:spPr>
          <a:xfrm>
            <a:off x="8717809" y="3587245"/>
            <a:ext cx="683874" cy="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單箭頭接點 29"/>
          <p:cNvCxnSpPr/>
          <p:nvPr/>
        </p:nvCxnSpPr>
        <p:spPr>
          <a:xfrm>
            <a:off x="8717809" y="4667824"/>
            <a:ext cx="683874" cy="0"/>
          </a:xfrm>
          <a:prstGeom prst="straightConnector1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2262684" y="6316330"/>
            <a:ext cx="2410403" cy="307777"/>
          </a:xfrm>
          <a:prstGeom prst="rect">
            <a:avLst/>
          </a:prstGeom>
          <a:solidFill>
            <a:srgbClr val="F7F7F7"/>
          </a:solidFill>
        </p:spPr>
        <p:txBody>
          <a:bodyPr wrap="none">
            <a:spAutoFit/>
          </a:bodyPr>
          <a:lstStyle/>
          <a:p>
            <a:r>
              <a:rPr lang="en-US" altLang="zh-TW" sz="1400" dirty="0"/>
              <a:t>(</a:t>
            </a:r>
            <a:r>
              <a:rPr lang="en-US" altLang="zh-TW" sz="1400" dirty="0" err="1"/>
              <a:t>Vamvatsikos</a:t>
            </a:r>
            <a:r>
              <a:rPr lang="en-US" altLang="zh-TW" sz="1400" dirty="0"/>
              <a:t> &amp; Cornell, 2002)</a:t>
            </a:r>
            <a:endParaRPr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294337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2" grpId="0" animBg="1"/>
      <p:bldP spid="27" grpId="0" animBg="1"/>
      <p:bldP spid="14" grpId="0"/>
      <p:bldP spid="16" grpId="0"/>
      <p:bldP spid="19" grpId="0"/>
      <p:bldP spid="21" grpId="0"/>
      <p:bldP spid="23" grpId="0"/>
      <p:bldP spid="26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915143"/>
            <a:ext cx="7923809" cy="594285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551812" y="3092140"/>
            <a:ext cx="4151086" cy="1588127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zh-TW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Pushover IDA </a:t>
            </a:r>
            <a:r>
              <a:rPr lang="en-US" altLang="zh-TW" sz="5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Difference</a:t>
            </a:r>
            <a:endParaRPr lang="fr-FR" sz="54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9E9E0779-0E74-4EC3-8387-341EBCDE82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58</a:t>
            </a:fld>
            <a:endParaRPr lang="fr-FR"/>
          </a:p>
        </p:txBody>
      </p:sp>
      <p:cxnSp>
        <p:nvCxnSpPr>
          <p:cNvPr id="7" name="直線單箭頭接點 6"/>
          <p:cNvCxnSpPr/>
          <p:nvPr/>
        </p:nvCxnSpPr>
        <p:spPr>
          <a:xfrm>
            <a:off x="4221124" y="3508744"/>
            <a:ext cx="0" cy="1701209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4467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3"/>
          <p:cNvSpPr>
            <a:spLocks noGrp="1"/>
          </p:cNvSpPr>
          <p:nvPr>
            <p:ph type="body" sz="quarter" idx="10"/>
          </p:nvPr>
        </p:nvSpPr>
        <p:spPr>
          <a:xfrm>
            <a:off x="839787" y="660400"/>
            <a:ext cx="6943245" cy="701731"/>
          </a:xfrm>
        </p:spPr>
        <p:txBody>
          <a:bodyPr/>
          <a:lstStyle/>
          <a:p>
            <a:r>
              <a:rPr lang="en-US" altLang="zh-TW" dirty="0"/>
              <a:t>Capacity Spectrum Method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59</a:t>
            </a:fld>
            <a:endParaRPr lang="fr-FR"/>
          </a:p>
        </p:txBody>
      </p:sp>
      <p:graphicFrame>
        <p:nvGraphicFramePr>
          <p:cNvPr id="6" name="物件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75213286"/>
              </p:ext>
            </p:extLst>
          </p:nvPr>
        </p:nvGraphicFramePr>
        <p:xfrm>
          <a:off x="8264114" y="5210804"/>
          <a:ext cx="20447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214" name="Equation" r:id="rId3" imgW="2044440" imgH="380880" progId="Equation.DSMT4">
                  <p:embed/>
                </p:oleObj>
              </mc:Choice>
              <mc:Fallback>
                <p:oleObj name="Equation" r:id="rId3" imgW="2044440" imgH="3808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264114" y="5210804"/>
                        <a:ext cx="2044700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物件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29537770"/>
              </p:ext>
            </p:extLst>
          </p:nvPr>
        </p:nvGraphicFramePr>
        <p:xfrm>
          <a:off x="8264114" y="4491666"/>
          <a:ext cx="23241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215" name="Equation" r:id="rId5" imgW="2323800" imgH="380880" progId="Equation.DSMT4">
                  <p:embed/>
                </p:oleObj>
              </mc:Choice>
              <mc:Fallback>
                <p:oleObj name="Equation" r:id="rId5" imgW="2323800" imgH="3808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264114" y="4491666"/>
                        <a:ext cx="2324100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物件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28194973"/>
              </p:ext>
            </p:extLst>
          </p:nvPr>
        </p:nvGraphicFramePr>
        <p:xfrm>
          <a:off x="8264114" y="3772529"/>
          <a:ext cx="23114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216" name="Equation" r:id="rId7" imgW="2311200" imgH="380880" progId="Equation.DSMT4">
                  <p:embed/>
                </p:oleObj>
              </mc:Choice>
              <mc:Fallback>
                <p:oleObj name="Equation" r:id="rId7" imgW="2311200" imgH="3808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264114" y="3772529"/>
                        <a:ext cx="2311400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物件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27721189"/>
              </p:ext>
            </p:extLst>
          </p:nvPr>
        </p:nvGraphicFramePr>
        <p:xfrm>
          <a:off x="8264114" y="3053391"/>
          <a:ext cx="20574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217" name="Equation" r:id="rId9" imgW="2057400" imgH="380880" progId="Equation.DSMT4">
                  <p:embed/>
                </p:oleObj>
              </mc:Choice>
              <mc:Fallback>
                <p:oleObj name="Equation" r:id="rId9" imgW="2057400" imgH="3808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8264114" y="3053391"/>
                        <a:ext cx="2057400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物件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36556782"/>
              </p:ext>
            </p:extLst>
          </p:nvPr>
        </p:nvGraphicFramePr>
        <p:xfrm>
          <a:off x="8264114" y="2334254"/>
          <a:ext cx="20574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218" name="Equation" r:id="rId11" imgW="2057400" imgH="380880" progId="Equation.DSMT4">
                  <p:embed/>
                </p:oleObj>
              </mc:Choice>
              <mc:Fallback>
                <p:oleObj name="Equation" r:id="rId11" imgW="2057400" imgH="3808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8264114" y="2334254"/>
                        <a:ext cx="2057400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" name="圖片 11"/>
          <p:cNvPicPr>
            <a:picLocks noChangeAspect="1"/>
          </p:cNvPicPr>
          <p:nvPr/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19717" y="1908840"/>
            <a:ext cx="5533501" cy="4144000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19717" y="1908840"/>
            <a:ext cx="5533501" cy="4144000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19717" y="1908840"/>
            <a:ext cx="5533501" cy="4144000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1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19717" y="1908840"/>
            <a:ext cx="5533501" cy="4144000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1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19717" y="1908840"/>
            <a:ext cx="5533501" cy="4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337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Outline</a:t>
            </a:r>
            <a:endParaRPr lang="fr-FR" altLang="zh-TW" dirty="0">
              <a:solidFill>
                <a:srgbClr val="1ABC9C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6</a:t>
            </a:fld>
            <a:endParaRPr lang="fr-FR"/>
          </a:p>
        </p:txBody>
      </p:sp>
      <p:sp>
        <p:nvSpPr>
          <p:cNvPr id="4" name="TextBox 8"/>
          <p:cNvSpPr txBox="1"/>
          <p:nvPr/>
        </p:nvSpPr>
        <p:spPr>
          <a:xfrm>
            <a:off x="2248811" y="3683683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r>
              <a:rPr lang="fr-FR" sz="2800" dirty="0">
                <a:solidFill>
                  <a:schemeClr val="accent1"/>
                </a:solidFill>
              </a:rPr>
              <a:t>Part 1</a:t>
            </a:r>
          </a:p>
        </p:txBody>
      </p:sp>
      <p:sp>
        <p:nvSpPr>
          <p:cNvPr id="5" name="TextBox 9"/>
          <p:cNvSpPr txBox="1"/>
          <p:nvPr/>
        </p:nvSpPr>
        <p:spPr>
          <a:xfrm>
            <a:off x="2248811" y="4206903"/>
            <a:ext cx="1692000" cy="39389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Objective</a:t>
            </a:r>
          </a:p>
        </p:txBody>
      </p:sp>
      <p:grpSp>
        <p:nvGrpSpPr>
          <p:cNvPr id="6" name="Group 21"/>
          <p:cNvGrpSpPr/>
          <p:nvPr/>
        </p:nvGrpSpPr>
        <p:grpSpPr>
          <a:xfrm>
            <a:off x="2073168" y="5431842"/>
            <a:ext cx="364329" cy="364329"/>
            <a:chOff x="3173014" y="2956717"/>
            <a:chExt cx="944566" cy="944566"/>
          </a:xfrm>
        </p:grpSpPr>
        <p:sp>
          <p:nvSpPr>
            <p:cNvPr id="7" name="Oval 23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Oval 22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9" name="Straight Connector 33"/>
          <p:cNvCxnSpPr>
            <a:stCxn id="7" idx="6"/>
          </p:cNvCxnSpPr>
          <p:nvPr/>
        </p:nvCxnSpPr>
        <p:spPr>
          <a:xfrm>
            <a:off x="2437497" y="5614007"/>
            <a:ext cx="216000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49"/>
          <p:cNvGrpSpPr/>
          <p:nvPr/>
        </p:nvGrpSpPr>
        <p:grpSpPr>
          <a:xfrm>
            <a:off x="4587903" y="5431842"/>
            <a:ext cx="364329" cy="364329"/>
            <a:chOff x="3173014" y="2956717"/>
            <a:chExt cx="944566" cy="944566"/>
          </a:xfrm>
        </p:grpSpPr>
        <p:sp>
          <p:nvSpPr>
            <p:cNvPr id="11" name="Oval 50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" name="Oval 51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13" name="Straight Connector 52"/>
          <p:cNvCxnSpPr>
            <a:stCxn id="11" idx="6"/>
          </p:cNvCxnSpPr>
          <p:nvPr/>
        </p:nvCxnSpPr>
        <p:spPr>
          <a:xfrm>
            <a:off x="4952232" y="5614007"/>
            <a:ext cx="216000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53"/>
          <p:cNvGrpSpPr/>
          <p:nvPr/>
        </p:nvGrpSpPr>
        <p:grpSpPr>
          <a:xfrm>
            <a:off x="7113274" y="5431842"/>
            <a:ext cx="364329" cy="364329"/>
            <a:chOff x="3173014" y="2956717"/>
            <a:chExt cx="944566" cy="944566"/>
          </a:xfrm>
        </p:grpSpPr>
        <p:sp>
          <p:nvSpPr>
            <p:cNvPr id="15" name="Oval 54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6" name="Oval 55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17" name="Straight Connector 56"/>
          <p:cNvCxnSpPr>
            <a:stCxn id="15" idx="6"/>
          </p:cNvCxnSpPr>
          <p:nvPr/>
        </p:nvCxnSpPr>
        <p:spPr>
          <a:xfrm>
            <a:off x="7477603" y="5614007"/>
            <a:ext cx="216000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61"/>
          <p:cNvGrpSpPr/>
          <p:nvPr/>
        </p:nvGrpSpPr>
        <p:grpSpPr>
          <a:xfrm>
            <a:off x="9654715" y="5431842"/>
            <a:ext cx="364329" cy="364329"/>
            <a:chOff x="3173014" y="2956717"/>
            <a:chExt cx="944566" cy="944566"/>
          </a:xfrm>
        </p:grpSpPr>
        <p:sp>
          <p:nvSpPr>
            <p:cNvPr id="19" name="Oval 62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0" name="Oval 63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21" name="Straight Connector 69"/>
          <p:cNvCxnSpPr/>
          <p:nvPr/>
        </p:nvCxnSpPr>
        <p:spPr>
          <a:xfrm flipV="1">
            <a:off x="2248811" y="3817257"/>
            <a:ext cx="0" cy="16145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72"/>
          <p:cNvCxnSpPr/>
          <p:nvPr/>
        </p:nvCxnSpPr>
        <p:spPr>
          <a:xfrm flipV="1">
            <a:off x="4762369" y="2191657"/>
            <a:ext cx="0" cy="32401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74"/>
          <p:cNvSpPr txBox="1"/>
          <p:nvPr/>
        </p:nvSpPr>
        <p:spPr>
          <a:xfrm>
            <a:off x="4762369" y="2026815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fr-FR" altLang="zh-TW" dirty="0"/>
              <a:t>Part 2</a:t>
            </a:r>
          </a:p>
        </p:txBody>
      </p:sp>
      <p:sp>
        <p:nvSpPr>
          <p:cNvPr id="24" name="TextBox 75"/>
          <p:cNvSpPr txBox="1"/>
          <p:nvPr/>
        </p:nvSpPr>
        <p:spPr>
          <a:xfrm>
            <a:off x="4762369" y="2550035"/>
            <a:ext cx="1692000" cy="1089529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lnSpc>
                <a:spcPct val="120000"/>
              </a:lnSpc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zh-TW" dirty="0"/>
              <a:t>Methodology</a:t>
            </a:r>
          </a:p>
          <a:p>
            <a:r>
              <a:rPr lang="en-US" altLang="zh-TW" dirty="0"/>
              <a:t>- Flexural</a:t>
            </a:r>
          </a:p>
          <a:p>
            <a:r>
              <a:rPr lang="fr-FR" altLang="zh-TW" dirty="0"/>
              <a:t>- Shear</a:t>
            </a:r>
          </a:p>
        </p:txBody>
      </p:sp>
      <p:sp>
        <p:nvSpPr>
          <p:cNvPr id="25" name="TextBox 81"/>
          <p:cNvSpPr txBox="1"/>
          <p:nvPr/>
        </p:nvSpPr>
        <p:spPr>
          <a:xfrm>
            <a:off x="7281009" y="3683683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r>
              <a:rPr lang="fr-FR" altLang="zh-TW" sz="2800" dirty="0">
                <a:solidFill>
                  <a:schemeClr val="accent1"/>
                </a:solidFill>
              </a:rPr>
              <a:t>Part 3</a:t>
            </a:r>
          </a:p>
        </p:txBody>
      </p:sp>
      <p:sp>
        <p:nvSpPr>
          <p:cNvPr id="26" name="TextBox 82"/>
          <p:cNvSpPr txBox="1"/>
          <p:nvPr/>
        </p:nvSpPr>
        <p:spPr>
          <a:xfrm>
            <a:off x="7281009" y="4206903"/>
            <a:ext cx="1692000" cy="39389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Condition</a:t>
            </a:r>
          </a:p>
        </p:txBody>
      </p:sp>
      <p:cxnSp>
        <p:nvCxnSpPr>
          <p:cNvPr id="27" name="Straight Connector 83"/>
          <p:cNvCxnSpPr/>
          <p:nvPr/>
        </p:nvCxnSpPr>
        <p:spPr>
          <a:xfrm flipV="1">
            <a:off x="7281009" y="3817257"/>
            <a:ext cx="0" cy="16145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87"/>
          <p:cNvCxnSpPr/>
          <p:nvPr/>
        </p:nvCxnSpPr>
        <p:spPr>
          <a:xfrm flipV="1">
            <a:off x="9813846" y="2191657"/>
            <a:ext cx="0" cy="32401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88"/>
          <p:cNvSpPr txBox="1"/>
          <p:nvPr/>
        </p:nvSpPr>
        <p:spPr>
          <a:xfrm>
            <a:off x="9792580" y="2026815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fr-FR" altLang="zh-TW" dirty="0"/>
              <a:t>Part 4</a:t>
            </a:r>
          </a:p>
        </p:txBody>
      </p:sp>
      <p:sp>
        <p:nvSpPr>
          <p:cNvPr id="30" name="TextBox 89"/>
          <p:cNvSpPr txBox="1"/>
          <p:nvPr/>
        </p:nvSpPr>
        <p:spPr>
          <a:xfrm>
            <a:off x="9792580" y="2550035"/>
            <a:ext cx="1692000" cy="734945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lnSpc>
                <a:spcPct val="120000"/>
              </a:lnSpc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dirty="0" err="1"/>
              <a:t>Seismic</a:t>
            </a:r>
            <a:r>
              <a:rPr lang="fr-FR" dirty="0"/>
              <a:t> Verification</a:t>
            </a:r>
          </a:p>
        </p:txBody>
      </p:sp>
    </p:spTree>
    <p:extLst>
      <p:ext uri="{BB962C8B-B14F-4D97-AF65-F5344CB8AC3E}">
        <p14:creationId xmlns:p14="http://schemas.microsoft.com/office/powerpoint/2010/main" val="165057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60</a:t>
            </a:fld>
            <a:endParaRPr lang="fr-FR"/>
          </a:p>
        </p:txBody>
      </p:sp>
      <p:sp>
        <p:nvSpPr>
          <p:cNvPr id="12" name="TextBox 4"/>
          <p:cNvSpPr txBox="1"/>
          <p:nvPr/>
        </p:nvSpPr>
        <p:spPr>
          <a:xfrm>
            <a:off x="6825721" y="3211609"/>
            <a:ext cx="4151086" cy="1200329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zh-TW" sz="4000" dirty="0">
                <a:latin typeface="Segoe UI Light" panose="020B0502040204020203" pitchFamily="34" charset="0"/>
                <a:cs typeface="Segoe UI Light" panose="020B0502040204020203" pitchFamily="34" charset="0"/>
              </a:rPr>
              <a:t>Capacity Spectrum Method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20000" y="1526400"/>
            <a:ext cx="6095238" cy="45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671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2B90F283-92C4-4034-88A6-C9C7EB1891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61</a:t>
            </a:fld>
            <a:endParaRPr lang="fr-FR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915143"/>
            <a:ext cx="7923809" cy="5942857"/>
          </a:xfrm>
          <a:prstGeom prst="rect">
            <a:avLst/>
          </a:prstGeom>
        </p:spPr>
      </p:pic>
      <p:sp>
        <p:nvSpPr>
          <p:cNvPr id="8" name="TextBox 4"/>
          <p:cNvSpPr txBox="1"/>
          <p:nvPr/>
        </p:nvSpPr>
        <p:spPr>
          <a:xfrm>
            <a:off x="7700670" y="3092140"/>
            <a:ext cx="4151086" cy="1588127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zh-TW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IM</a:t>
            </a:r>
          </a:p>
          <a:p>
            <a:pPr>
              <a:lnSpc>
                <a:spcPct val="90000"/>
              </a:lnSpc>
            </a:pPr>
            <a:r>
              <a:rPr lang="en-US" altLang="zh-TW" sz="5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Base Shear</a:t>
            </a:r>
            <a:endParaRPr lang="fr-FR" sz="54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2198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文字版面配置區 2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Nonlinear Analysis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62</a:t>
            </a:fld>
            <a:endParaRPr lang="fr-FR"/>
          </a:p>
        </p:txBody>
      </p:sp>
      <p:graphicFrame>
        <p:nvGraphicFramePr>
          <p:cNvPr id="26" name="50%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533202"/>
              </p:ext>
            </p:extLst>
          </p:nvPr>
        </p:nvGraphicFramePr>
        <p:xfrm>
          <a:off x="8626040" y="3104707"/>
          <a:ext cx="1973400" cy="177165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440000">
                  <a:extLst>
                    <a:ext uri="{9D8B030D-6E8A-4147-A177-3AD203B41FA5}">
                      <a16:colId xmlns:a16="http://schemas.microsoft.com/office/drawing/2014/main" val="1293043604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1426659998"/>
                    </a:ext>
                  </a:extLst>
                </a:gridCol>
              </a:tblGrid>
              <a:tr h="2952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solidFill>
                            <a:schemeClr val="accent1"/>
                          </a:solidFill>
                          <a:effectLst/>
                        </a:rPr>
                        <a:t>S</a:t>
                      </a:r>
                      <a:r>
                        <a:rPr lang="en-US" altLang="zh-TW" sz="1400" b="1" u="none" strike="noStrike" baseline="-25000" dirty="0">
                          <a:solidFill>
                            <a:schemeClr val="accent1"/>
                          </a:solidFill>
                          <a:effectLst/>
                        </a:rPr>
                        <a:t>a</a:t>
                      </a:r>
                      <a:r>
                        <a:rPr lang="en-US" altLang="zh-TW" sz="1400" b="1" u="none" strike="noStrike" dirty="0">
                          <a:solidFill>
                            <a:schemeClr val="accent1"/>
                          </a:solidFill>
                          <a:effectLst/>
                        </a:rPr>
                        <a:t> (T</a:t>
                      </a:r>
                      <a:r>
                        <a:rPr lang="en-US" altLang="zh-TW" sz="1400" b="1" u="none" strike="noStrike" baseline="-25000" dirty="0">
                          <a:solidFill>
                            <a:schemeClr val="accent1"/>
                          </a:solidFill>
                          <a:effectLst/>
                        </a:rPr>
                        <a:t>1</a:t>
                      </a:r>
                      <a:r>
                        <a:rPr lang="en-US" altLang="zh-TW" sz="1400" b="1" u="none" strike="noStrike" dirty="0">
                          <a:solidFill>
                            <a:schemeClr val="accent1"/>
                          </a:solidFill>
                          <a:effectLst/>
                        </a:rPr>
                        <a:t>, 5%)</a:t>
                      </a:r>
                      <a:endParaRPr lang="en-US" altLang="zh-TW" sz="1400" b="1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50%</a:t>
                      </a:r>
                      <a:endParaRPr lang="en-US" altLang="zh-TW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85189540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High Seismic, 4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1.02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4604778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Mid Seismic, 4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1.10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4265813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Low Seismic, 4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1.00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678773200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Mid Seismic, 12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1.02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0709428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Mid Seismic, 20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1.00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56768831"/>
                  </a:ext>
                </a:extLst>
              </a:tr>
            </a:tbl>
          </a:graphicData>
        </a:graphic>
      </p:graphicFrame>
      <p:graphicFrame>
        <p:nvGraphicFramePr>
          <p:cNvPr id="22" name="ID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1840503"/>
              </p:ext>
            </p:extLst>
          </p:nvPr>
        </p:nvGraphicFramePr>
        <p:xfrm>
          <a:off x="7414284" y="2971357"/>
          <a:ext cx="4777716" cy="19050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440000">
                  <a:extLst>
                    <a:ext uri="{9D8B030D-6E8A-4147-A177-3AD203B41FA5}">
                      <a16:colId xmlns:a16="http://schemas.microsoft.com/office/drawing/2014/main" val="596553673"/>
                    </a:ext>
                  </a:extLst>
                </a:gridCol>
                <a:gridCol w="556286">
                  <a:extLst>
                    <a:ext uri="{9D8B030D-6E8A-4147-A177-3AD203B41FA5}">
                      <a16:colId xmlns:a16="http://schemas.microsoft.com/office/drawing/2014/main" val="1511625980"/>
                    </a:ext>
                  </a:extLst>
                </a:gridCol>
                <a:gridCol w="556286">
                  <a:extLst>
                    <a:ext uri="{9D8B030D-6E8A-4147-A177-3AD203B41FA5}">
                      <a16:colId xmlns:a16="http://schemas.microsoft.com/office/drawing/2014/main" val="2528561551"/>
                    </a:ext>
                  </a:extLst>
                </a:gridCol>
                <a:gridCol w="556286">
                  <a:extLst>
                    <a:ext uri="{9D8B030D-6E8A-4147-A177-3AD203B41FA5}">
                      <a16:colId xmlns:a16="http://schemas.microsoft.com/office/drawing/2014/main" val="2161110724"/>
                    </a:ext>
                  </a:extLst>
                </a:gridCol>
                <a:gridCol w="556286">
                  <a:extLst>
                    <a:ext uri="{9D8B030D-6E8A-4147-A177-3AD203B41FA5}">
                      <a16:colId xmlns:a16="http://schemas.microsoft.com/office/drawing/2014/main" val="644745340"/>
                    </a:ext>
                  </a:extLst>
                </a:gridCol>
                <a:gridCol w="556286">
                  <a:extLst>
                    <a:ext uri="{9D8B030D-6E8A-4147-A177-3AD203B41FA5}">
                      <a16:colId xmlns:a16="http://schemas.microsoft.com/office/drawing/2014/main" val="2155862960"/>
                    </a:ext>
                  </a:extLst>
                </a:gridCol>
                <a:gridCol w="556286">
                  <a:extLst>
                    <a:ext uri="{9D8B030D-6E8A-4147-A177-3AD203B41FA5}">
                      <a16:colId xmlns:a16="http://schemas.microsoft.com/office/drawing/2014/main" val="2466476479"/>
                    </a:ext>
                  </a:extLst>
                </a:gridCol>
              </a:tblGrid>
              <a:tr h="26670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S</a:t>
                      </a:r>
                      <a:r>
                        <a:rPr lang="en-US" sz="1400" b="1" u="none" strike="noStrike" baseline="-25000" dirty="0">
                          <a:effectLst/>
                        </a:rPr>
                        <a:t>a</a:t>
                      </a:r>
                      <a:r>
                        <a:rPr lang="en-US" sz="1400" b="1" u="none" strike="noStrike" dirty="0">
                          <a:effectLst/>
                        </a:rPr>
                        <a:t> (T</a:t>
                      </a:r>
                      <a:r>
                        <a:rPr lang="en-US" sz="1400" b="1" u="none" strike="noStrike" baseline="-25000" dirty="0">
                          <a:effectLst/>
                        </a:rPr>
                        <a:t>1</a:t>
                      </a:r>
                      <a:r>
                        <a:rPr lang="en-US" sz="1400" b="1" u="none" strike="noStrike" dirty="0">
                          <a:effectLst/>
                        </a:rPr>
                        <a:t>, 5%)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Convention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Optimization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1468647"/>
                  </a:ext>
                </a:extLst>
              </a:tr>
              <a:tr h="30480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16%</a:t>
                      </a:r>
                      <a:endParaRPr lang="en-US" altLang="zh-TW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solidFill>
                            <a:schemeClr val="accent1"/>
                          </a:solidFill>
                          <a:effectLst/>
                        </a:rPr>
                        <a:t>50%</a:t>
                      </a:r>
                      <a:endParaRPr lang="en-US" altLang="zh-TW" sz="1400" b="1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84%</a:t>
                      </a:r>
                      <a:endParaRPr lang="en-US" altLang="zh-TW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16%</a:t>
                      </a:r>
                      <a:endParaRPr lang="en-US" altLang="zh-TW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solidFill>
                            <a:schemeClr val="accent1"/>
                          </a:solidFill>
                          <a:effectLst/>
                        </a:rPr>
                        <a:t>50%</a:t>
                      </a:r>
                      <a:endParaRPr lang="en-US" altLang="zh-TW" sz="1400" b="1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84%</a:t>
                      </a:r>
                      <a:endParaRPr lang="en-US" altLang="zh-TW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17999320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High Seismic, 4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 dirty="0">
                          <a:effectLst/>
                        </a:rPr>
                        <a:t>3.00</a:t>
                      </a:r>
                      <a:endParaRPr lang="en-US" altLang="zh-TW" sz="1400" b="0" i="0" u="none" strike="noStrike" dirty="0">
                        <a:solidFill>
                          <a:srgbClr val="565656"/>
                        </a:solidFill>
                        <a:effectLst/>
                        <a:latin typeface="Segoe UI Light" panose="020B0502040204020203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 dirty="0">
                          <a:effectLst/>
                        </a:rPr>
                        <a:t>2.65</a:t>
                      </a:r>
                      <a:endParaRPr lang="en-US" altLang="zh-TW" sz="1400" b="0" i="0" u="none" strike="noStrike" dirty="0">
                        <a:solidFill>
                          <a:srgbClr val="565656"/>
                        </a:solidFill>
                        <a:effectLst/>
                        <a:latin typeface="Segoe UI Light" panose="020B0502040204020203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 dirty="0">
                          <a:effectLst/>
                        </a:rPr>
                        <a:t>1.99</a:t>
                      </a:r>
                      <a:endParaRPr lang="en-US" altLang="zh-TW" sz="1400" b="0" i="0" u="none" strike="noStrike" dirty="0">
                        <a:solidFill>
                          <a:srgbClr val="565656"/>
                        </a:solidFill>
                        <a:effectLst/>
                        <a:latin typeface="Segoe UI Light" panose="020B0502040204020203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>
                          <a:effectLst/>
                        </a:rPr>
                        <a:t>3.00</a:t>
                      </a:r>
                      <a:endParaRPr lang="en-US" altLang="zh-TW" sz="1400" b="0" i="0" u="none" strike="noStrike">
                        <a:solidFill>
                          <a:srgbClr val="565656"/>
                        </a:solidFill>
                        <a:effectLst/>
                        <a:latin typeface="Segoe UI Light" panose="020B0502040204020203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>
                          <a:effectLst/>
                        </a:rPr>
                        <a:t>2.70</a:t>
                      </a:r>
                      <a:endParaRPr lang="en-US" altLang="zh-TW" sz="1400" b="0" i="0" u="none" strike="noStrike">
                        <a:solidFill>
                          <a:srgbClr val="565656"/>
                        </a:solidFill>
                        <a:effectLst/>
                        <a:latin typeface="Segoe UI Light" panose="020B0502040204020203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>
                          <a:effectLst/>
                        </a:rPr>
                        <a:t>2.03</a:t>
                      </a:r>
                      <a:endParaRPr lang="en-US" altLang="zh-TW" sz="1400" b="0" i="0" u="none" strike="noStrike">
                        <a:solidFill>
                          <a:srgbClr val="565656"/>
                        </a:solidFill>
                        <a:effectLst/>
                        <a:latin typeface="Segoe UI Light" panose="020B0502040204020203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94834087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Mid Seismic, 4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 dirty="0">
                          <a:effectLst/>
                        </a:rPr>
                        <a:t>1.80</a:t>
                      </a:r>
                      <a:endParaRPr lang="en-US" altLang="zh-TW" sz="1400" b="0" i="0" u="none" strike="noStrike" dirty="0">
                        <a:solidFill>
                          <a:srgbClr val="565656"/>
                        </a:solidFill>
                        <a:effectLst/>
                        <a:latin typeface="Segoe UI Light" panose="020B0502040204020203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1.00</a:t>
                      </a:r>
                      <a:endParaRPr lang="en-US" altLang="zh-TW" sz="1400" b="0" i="0" u="none" strike="noStrike" dirty="0">
                        <a:solidFill>
                          <a:srgbClr val="565656"/>
                        </a:solidFill>
                        <a:effectLst/>
                        <a:latin typeface="Segoe UI Light" panose="020B0502040204020203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 dirty="0">
                          <a:effectLst/>
                        </a:rPr>
                        <a:t>0.80</a:t>
                      </a:r>
                      <a:endParaRPr lang="en-US" altLang="zh-TW" sz="1400" b="0" i="0" u="none" strike="noStrike" dirty="0">
                        <a:solidFill>
                          <a:srgbClr val="565656"/>
                        </a:solidFill>
                        <a:effectLst/>
                        <a:latin typeface="Segoe UI Light" panose="020B0502040204020203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 dirty="0">
                          <a:effectLst/>
                        </a:rPr>
                        <a:t>1.80</a:t>
                      </a:r>
                      <a:endParaRPr lang="en-US" altLang="zh-TW" sz="1400" b="0" i="0" u="none" strike="noStrike" dirty="0">
                        <a:solidFill>
                          <a:srgbClr val="565656"/>
                        </a:solidFill>
                        <a:effectLst/>
                        <a:latin typeface="Segoe UI Light" panose="020B0502040204020203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>
                          <a:effectLst/>
                        </a:rPr>
                        <a:t>1.10</a:t>
                      </a:r>
                      <a:endParaRPr lang="en-US" altLang="zh-TW" sz="1400" b="0" i="0" u="none" strike="noStrike">
                        <a:solidFill>
                          <a:srgbClr val="565656"/>
                        </a:solidFill>
                        <a:effectLst/>
                        <a:latin typeface="Segoe UI Light" panose="020B0502040204020203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>
                          <a:effectLst/>
                        </a:rPr>
                        <a:t>0.80</a:t>
                      </a:r>
                      <a:endParaRPr lang="en-US" altLang="zh-TW" sz="1400" b="0" i="0" u="none" strike="noStrike">
                        <a:solidFill>
                          <a:srgbClr val="565656"/>
                        </a:solidFill>
                        <a:effectLst/>
                        <a:latin typeface="Segoe UI Light" panose="020B0502040204020203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69238083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Low Seismic, 4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>
                          <a:effectLst/>
                        </a:rPr>
                        <a:t>1.30</a:t>
                      </a:r>
                      <a:endParaRPr lang="en-US" altLang="zh-TW" sz="1400" b="0" i="0" u="none" strike="noStrike">
                        <a:solidFill>
                          <a:srgbClr val="565656"/>
                        </a:solidFill>
                        <a:effectLst/>
                        <a:latin typeface="Segoe UI Light" panose="020B0502040204020203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>
                          <a:effectLst/>
                        </a:rPr>
                        <a:t>1.10</a:t>
                      </a:r>
                      <a:endParaRPr lang="en-US" altLang="zh-TW" sz="1400" b="0" i="0" u="none" strike="noStrike">
                        <a:solidFill>
                          <a:srgbClr val="565656"/>
                        </a:solidFill>
                        <a:effectLst/>
                        <a:latin typeface="Segoe UI Light" panose="020B0502040204020203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 dirty="0">
                          <a:effectLst/>
                        </a:rPr>
                        <a:t>0.70</a:t>
                      </a:r>
                      <a:endParaRPr lang="en-US" altLang="zh-TW" sz="1400" b="0" i="0" u="none" strike="noStrike" dirty="0">
                        <a:solidFill>
                          <a:srgbClr val="565656"/>
                        </a:solidFill>
                        <a:effectLst/>
                        <a:latin typeface="Segoe UI Light" panose="020B0502040204020203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 dirty="0">
                          <a:effectLst/>
                        </a:rPr>
                        <a:t>1.30</a:t>
                      </a:r>
                      <a:endParaRPr lang="en-US" altLang="zh-TW" sz="1400" b="0" i="0" u="none" strike="noStrike" dirty="0">
                        <a:solidFill>
                          <a:srgbClr val="565656"/>
                        </a:solidFill>
                        <a:effectLst/>
                        <a:latin typeface="Segoe UI Light" panose="020B0502040204020203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 dirty="0">
                          <a:effectLst/>
                        </a:rPr>
                        <a:t>1.10</a:t>
                      </a:r>
                      <a:endParaRPr lang="en-US" altLang="zh-TW" sz="1400" b="0" i="0" u="none" strike="noStrike" dirty="0">
                        <a:solidFill>
                          <a:srgbClr val="565656"/>
                        </a:solidFill>
                        <a:effectLst/>
                        <a:latin typeface="Segoe UI Light" panose="020B0502040204020203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>
                          <a:effectLst/>
                        </a:rPr>
                        <a:t>0.75</a:t>
                      </a:r>
                      <a:endParaRPr lang="en-US" altLang="zh-TW" sz="1400" b="0" i="0" u="none" strike="noStrike">
                        <a:solidFill>
                          <a:srgbClr val="565656"/>
                        </a:solidFill>
                        <a:effectLst/>
                        <a:latin typeface="Segoe UI Light" panose="020B0502040204020203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60085670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Mid Seismic, 12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>
                          <a:effectLst/>
                        </a:rPr>
                        <a:t>1.44</a:t>
                      </a:r>
                      <a:endParaRPr lang="en-US" altLang="zh-TW" sz="1400" b="0" i="0" u="none" strike="noStrike">
                        <a:solidFill>
                          <a:srgbClr val="565656"/>
                        </a:solidFill>
                        <a:effectLst/>
                        <a:latin typeface="Segoe UI Light" panose="020B0502040204020203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 dirty="0">
                          <a:effectLst/>
                        </a:rPr>
                        <a:t>0.92</a:t>
                      </a:r>
                      <a:endParaRPr lang="en-US" altLang="zh-TW" sz="1400" b="0" i="0" u="none" strike="noStrike" dirty="0">
                        <a:solidFill>
                          <a:srgbClr val="565656"/>
                        </a:solidFill>
                        <a:effectLst/>
                        <a:latin typeface="Segoe UI Light" panose="020B0502040204020203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>
                          <a:effectLst/>
                        </a:rPr>
                        <a:t>0.50</a:t>
                      </a:r>
                      <a:endParaRPr lang="en-US" altLang="zh-TW" sz="1400" b="0" i="0" u="none" strike="noStrike">
                        <a:solidFill>
                          <a:srgbClr val="565656"/>
                        </a:solidFill>
                        <a:effectLst/>
                        <a:latin typeface="Segoe UI Light" panose="020B0502040204020203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 dirty="0">
                          <a:effectLst/>
                        </a:rPr>
                        <a:t>1.50</a:t>
                      </a:r>
                      <a:endParaRPr lang="en-US" altLang="zh-TW" sz="1400" b="0" i="0" u="none" strike="noStrike" dirty="0">
                        <a:solidFill>
                          <a:srgbClr val="565656"/>
                        </a:solidFill>
                        <a:effectLst/>
                        <a:latin typeface="Segoe UI Light" panose="020B0502040204020203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 dirty="0">
                          <a:effectLst/>
                        </a:rPr>
                        <a:t>0.94</a:t>
                      </a:r>
                      <a:endParaRPr lang="en-US" altLang="zh-TW" sz="1400" b="0" i="0" u="none" strike="noStrike" dirty="0">
                        <a:solidFill>
                          <a:srgbClr val="565656"/>
                        </a:solidFill>
                        <a:effectLst/>
                        <a:latin typeface="Segoe UI Light" panose="020B0502040204020203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 dirty="0">
                          <a:effectLst/>
                        </a:rPr>
                        <a:t>0.50</a:t>
                      </a:r>
                      <a:endParaRPr lang="en-US" altLang="zh-TW" sz="1400" b="0" i="0" u="none" strike="noStrike" dirty="0">
                        <a:solidFill>
                          <a:srgbClr val="565656"/>
                        </a:solidFill>
                        <a:effectLst/>
                        <a:latin typeface="Segoe UI Light" panose="020B0502040204020203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11608250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Mid Seismic, 20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>
                          <a:effectLst/>
                        </a:rPr>
                        <a:t>1.33</a:t>
                      </a:r>
                      <a:endParaRPr lang="en-US" altLang="zh-TW" sz="1400" b="0" i="0" u="none" strike="noStrike">
                        <a:solidFill>
                          <a:srgbClr val="565656"/>
                        </a:solidFill>
                        <a:effectLst/>
                        <a:latin typeface="Segoe UI Light" panose="020B0502040204020203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>
                          <a:effectLst/>
                        </a:rPr>
                        <a:t>0.81</a:t>
                      </a:r>
                      <a:endParaRPr lang="en-US" altLang="zh-TW" sz="1400" b="0" i="0" u="none" strike="noStrike">
                        <a:solidFill>
                          <a:srgbClr val="565656"/>
                        </a:solidFill>
                        <a:effectLst/>
                        <a:latin typeface="Segoe UI Light" panose="020B0502040204020203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>
                          <a:effectLst/>
                        </a:rPr>
                        <a:t>0.51</a:t>
                      </a:r>
                      <a:endParaRPr lang="en-US" altLang="zh-TW" sz="1400" b="0" i="0" u="none" strike="noStrike">
                        <a:solidFill>
                          <a:srgbClr val="565656"/>
                        </a:solidFill>
                        <a:effectLst/>
                        <a:latin typeface="Segoe UI Light" panose="020B0502040204020203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 dirty="0">
                          <a:effectLst/>
                        </a:rPr>
                        <a:t>1.28</a:t>
                      </a:r>
                      <a:endParaRPr lang="en-US" altLang="zh-TW" sz="1400" b="0" i="0" u="none" strike="noStrike" dirty="0">
                        <a:solidFill>
                          <a:srgbClr val="565656"/>
                        </a:solidFill>
                        <a:effectLst/>
                        <a:latin typeface="Segoe UI Light" panose="020B0502040204020203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 dirty="0">
                          <a:effectLst/>
                        </a:rPr>
                        <a:t>0.81</a:t>
                      </a:r>
                      <a:endParaRPr lang="en-US" altLang="zh-TW" sz="1400" b="0" i="0" u="none" strike="noStrike" dirty="0">
                        <a:solidFill>
                          <a:srgbClr val="565656"/>
                        </a:solidFill>
                        <a:effectLst/>
                        <a:latin typeface="Segoe UI Light" panose="020B0502040204020203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 dirty="0">
                          <a:effectLst/>
                        </a:rPr>
                        <a:t>0.57</a:t>
                      </a:r>
                      <a:endParaRPr lang="en-US" altLang="zh-TW" sz="1400" b="0" i="0" u="none" strike="noStrike" dirty="0">
                        <a:solidFill>
                          <a:srgbClr val="565656"/>
                        </a:solidFill>
                        <a:effectLst/>
                        <a:latin typeface="Segoe UI Light" panose="020B0502040204020203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60231749"/>
                  </a:ext>
                </a:extLst>
              </a:tr>
            </a:tbl>
          </a:graphicData>
        </a:graphic>
      </p:graphicFrame>
      <p:graphicFrame>
        <p:nvGraphicFramePr>
          <p:cNvPr id="25" name="Median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5944629"/>
              </p:ext>
            </p:extLst>
          </p:nvPr>
        </p:nvGraphicFramePr>
        <p:xfrm>
          <a:off x="4842600" y="3104707"/>
          <a:ext cx="2506800" cy="177165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440000">
                  <a:extLst>
                    <a:ext uri="{9D8B030D-6E8A-4147-A177-3AD203B41FA5}">
                      <a16:colId xmlns:a16="http://schemas.microsoft.com/office/drawing/2014/main" val="961114635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3889502615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3801188234"/>
                    </a:ext>
                  </a:extLst>
                </a:gridCol>
              </a:tblGrid>
              <a:tr h="2952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solidFill>
                            <a:schemeClr val="accent1"/>
                          </a:solidFill>
                          <a:effectLst/>
                        </a:rPr>
                        <a:t>Story Drift, Median</a:t>
                      </a:r>
                      <a:endParaRPr lang="zh-TW" altLang="en-US" sz="1400" b="1" i="0" u="none" strike="noStrike" dirty="0">
                        <a:solidFill>
                          <a:schemeClr val="accent1"/>
                        </a:solidFill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DBE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MCE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58130228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High Seismic, 4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1.00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1.00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636202820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Mid Seismic, 4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1.00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1.01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640516151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Low Seismic, 4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1.00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1.00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75571988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Mid Seismic, 12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1.00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1.00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89394402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Mid Seismic, 20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1.00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1.00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96475993"/>
                  </a:ext>
                </a:extLst>
              </a:tr>
            </a:tbl>
          </a:graphicData>
        </a:graphic>
      </p:graphicFrame>
      <p:graphicFrame>
        <p:nvGraphicFramePr>
          <p:cNvPr id="21" name="Drifts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1078687"/>
              </p:ext>
            </p:extLst>
          </p:nvPr>
        </p:nvGraphicFramePr>
        <p:xfrm>
          <a:off x="3943534" y="2704657"/>
          <a:ext cx="6984332" cy="21717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440000">
                  <a:extLst>
                    <a:ext uri="{9D8B030D-6E8A-4147-A177-3AD203B41FA5}">
                      <a16:colId xmlns:a16="http://schemas.microsoft.com/office/drawing/2014/main" val="3246939329"/>
                    </a:ext>
                  </a:extLst>
                </a:gridCol>
                <a:gridCol w="750004">
                  <a:extLst>
                    <a:ext uri="{9D8B030D-6E8A-4147-A177-3AD203B41FA5}">
                      <a16:colId xmlns:a16="http://schemas.microsoft.com/office/drawing/2014/main" val="3295867575"/>
                    </a:ext>
                  </a:extLst>
                </a:gridCol>
                <a:gridCol w="636079">
                  <a:extLst>
                    <a:ext uri="{9D8B030D-6E8A-4147-A177-3AD203B41FA5}">
                      <a16:colId xmlns:a16="http://schemas.microsoft.com/office/drawing/2014/main" val="3043575650"/>
                    </a:ext>
                  </a:extLst>
                </a:gridCol>
                <a:gridCol w="750004">
                  <a:extLst>
                    <a:ext uri="{9D8B030D-6E8A-4147-A177-3AD203B41FA5}">
                      <a16:colId xmlns:a16="http://schemas.microsoft.com/office/drawing/2014/main" val="1638789864"/>
                    </a:ext>
                  </a:extLst>
                </a:gridCol>
                <a:gridCol w="636079">
                  <a:extLst>
                    <a:ext uri="{9D8B030D-6E8A-4147-A177-3AD203B41FA5}">
                      <a16:colId xmlns:a16="http://schemas.microsoft.com/office/drawing/2014/main" val="3518260044"/>
                    </a:ext>
                  </a:extLst>
                </a:gridCol>
                <a:gridCol w="750004">
                  <a:extLst>
                    <a:ext uri="{9D8B030D-6E8A-4147-A177-3AD203B41FA5}">
                      <a16:colId xmlns:a16="http://schemas.microsoft.com/office/drawing/2014/main" val="2184159077"/>
                    </a:ext>
                  </a:extLst>
                </a:gridCol>
                <a:gridCol w="636079">
                  <a:extLst>
                    <a:ext uri="{9D8B030D-6E8A-4147-A177-3AD203B41FA5}">
                      <a16:colId xmlns:a16="http://schemas.microsoft.com/office/drawing/2014/main" val="3029100156"/>
                    </a:ext>
                  </a:extLst>
                </a:gridCol>
                <a:gridCol w="750004">
                  <a:extLst>
                    <a:ext uri="{9D8B030D-6E8A-4147-A177-3AD203B41FA5}">
                      <a16:colId xmlns:a16="http://schemas.microsoft.com/office/drawing/2014/main" val="3795979792"/>
                    </a:ext>
                  </a:extLst>
                </a:gridCol>
                <a:gridCol w="636079">
                  <a:extLst>
                    <a:ext uri="{9D8B030D-6E8A-4147-A177-3AD203B41FA5}">
                      <a16:colId xmlns:a16="http://schemas.microsoft.com/office/drawing/2014/main" val="1612174263"/>
                    </a:ext>
                  </a:extLst>
                </a:gridCol>
              </a:tblGrid>
              <a:tr h="266700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Story Drift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solidFill>
                            <a:schemeClr val="accent1"/>
                          </a:solidFill>
                          <a:effectLst/>
                        </a:rPr>
                        <a:t>DBE</a:t>
                      </a:r>
                      <a:endParaRPr lang="en-US" sz="1400" b="1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solidFill>
                            <a:schemeClr val="accent1"/>
                          </a:solidFill>
                          <a:effectLst/>
                        </a:rPr>
                        <a:t>MCE</a:t>
                      </a:r>
                      <a:endParaRPr lang="en-US" sz="1400" b="1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3819998"/>
                  </a:ext>
                </a:extLst>
              </a:tr>
              <a:tr h="266700">
                <a:tc vMerge="1">
                  <a:txBody>
                    <a:bodyPr/>
                    <a:lstStyle/>
                    <a:p>
                      <a:pPr algn="ctr" fontAlgn="ctr"/>
                      <a:endParaRPr lang="zh-TW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Convention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Optimization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Convention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Optimization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9138901"/>
                  </a:ext>
                </a:extLst>
              </a:tr>
              <a:tr h="304800">
                <a:tc vMerge="1">
                  <a:txBody>
                    <a:bodyPr/>
                    <a:lstStyle/>
                    <a:p>
                      <a:pPr algn="ctr" fontAlgn="ctr"/>
                      <a:endParaRPr lang="zh-TW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solidFill>
                            <a:schemeClr val="accent1"/>
                          </a:solidFill>
                          <a:effectLst/>
                        </a:rPr>
                        <a:t>Median</a:t>
                      </a:r>
                      <a:endParaRPr lang="en-US" sz="1400" b="1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Mean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solidFill>
                            <a:schemeClr val="accent1"/>
                          </a:solidFill>
                          <a:effectLst/>
                        </a:rPr>
                        <a:t>Median</a:t>
                      </a:r>
                      <a:endParaRPr lang="en-US" sz="1400" b="1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Mean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solidFill>
                            <a:schemeClr val="accent1"/>
                          </a:solidFill>
                          <a:effectLst/>
                        </a:rPr>
                        <a:t>Median</a:t>
                      </a:r>
                      <a:endParaRPr lang="en-US" sz="1400" b="1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Mean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solidFill>
                            <a:schemeClr val="accent1"/>
                          </a:solidFill>
                          <a:effectLst/>
                        </a:rPr>
                        <a:t>Median</a:t>
                      </a:r>
                      <a:endParaRPr lang="en-US" sz="1400" b="1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Mean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92743714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High Seismic, 4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0.98%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1.04%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0.98%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1.04%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1.28%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1.35%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1.28%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1.35%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95426961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Mid Seismic, 4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1.22%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1.17%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1.22%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1.17%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1.26%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1.27%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1.27%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1.27%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48230627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Low Seismic, 4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0.72%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0.71%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0.72%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0.71%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0.89%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0.91%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0.89%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0.91%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46373530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Mid Seismic, 12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0.92%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0.89%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0.92%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0.89%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1.02%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0.98%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1.02%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0.98%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38527812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Mid Seismic, 20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1.21%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1.16%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1.21%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1.16%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1.40%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1.32%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1.40%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1.32%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01322231"/>
                  </a:ext>
                </a:extLst>
              </a:tr>
            </a:tbl>
          </a:graphicData>
        </a:graphic>
      </p:graphicFrame>
      <p:graphicFrame>
        <p:nvGraphicFramePr>
          <p:cNvPr id="23" name="MP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9820586"/>
              </p:ext>
            </p:extLst>
          </p:nvPr>
        </p:nvGraphicFramePr>
        <p:xfrm>
          <a:off x="1059160" y="3104707"/>
          <a:ext cx="2506800" cy="177165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440000">
                  <a:extLst>
                    <a:ext uri="{9D8B030D-6E8A-4147-A177-3AD203B41FA5}">
                      <a16:colId xmlns:a16="http://schemas.microsoft.com/office/drawing/2014/main" val="2395884602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1766306119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8874536"/>
                    </a:ext>
                  </a:extLst>
                </a:gridCol>
              </a:tblGrid>
              <a:tr h="2952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kern="1200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MPA</a:t>
                      </a:r>
                      <a:endParaRPr lang="zh-TW" altLang="en-US" sz="1400" b="1" u="none" strike="noStrike" kern="1200" dirty="0">
                        <a:solidFill>
                          <a:schemeClr val="accen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R</a:t>
                      </a:r>
                      <a:r>
                        <a:rPr lang="en-US" sz="1400" b="1" u="none" strike="noStrike" baseline="-25000" dirty="0">
                          <a:effectLst/>
                        </a:rPr>
                        <a:t>a</a:t>
                      </a:r>
                      <a:endParaRPr lang="en-US" sz="1400" b="1" i="0" u="none" strike="noStrike" baseline="-250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R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532078773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High Seismic, 4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1.03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1.03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73583425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Mid Seismic, 4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0.99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0.99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54808024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Low Seismic, 4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0.99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1.01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22720361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Mid Seismic, 12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1.05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1.05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40556604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Mid Seismic, 20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0.99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1.00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64642422"/>
                  </a:ext>
                </a:extLst>
              </a:tr>
            </a:tbl>
          </a:graphicData>
        </a:graphic>
      </p:graphicFrame>
      <p:graphicFrame>
        <p:nvGraphicFramePr>
          <p:cNvPr id="17" name="Pushover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6073258"/>
              </p:ext>
            </p:extLst>
          </p:nvPr>
        </p:nvGraphicFramePr>
        <p:xfrm>
          <a:off x="1963692" y="2704657"/>
          <a:ext cx="8264616" cy="21717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440000">
                  <a:extLst>
                    <a:ext uri="{9D8B030D-6E8A-4147-A177-3AD203B41FA5}">
                      <a16:colId xmlns:a16="http://schemas.microsoft.com/office/drawing/2014/main" val="3489652644"/>
                    </a:ext>
                  </a:extLst>
                </a:gridCol>
                <a:gridCol w="568718">
                  <a:extLst>
                    <a:ext uri="{9D8B030D-6E8A-4147-A177-3AD203B41FA5}">
                      <a16:colId xmlns:a16="http://schemas.microsoft.com/office/drawing/2014/main" val="3079204120"/>
                    </a:ext>
                  </a:extLst>
                </a:gridCol>
                <a:gridCol w="568718">
                  <a:extLst>
                    <a:ext uri="{9D8B030D-6E8A-4147-A177-3AD203B41FA5}">
                      <a16:colId xmlns:a16="http://schemas.microsoft.com/office/drawing/2014/main" val="968833613"/>
                    </a:ext>
                  </a:extLst>
                </a:gridCol>
                <a:gridCol w="568718">
                  <a:extLst>
                    <a:ext uri="{9D8B030D-6E8A-4147-A177-3AD203B41FA5}">
                      <a16:colId xmlns:a16="http://schemas.microsoft.com/office/drawing/2014/main" val="1074194721"/>
                    </a:ext>
                  </a:extLst>
                </a:gridCol>
                <a:gridCol w="568718">
                  <a:extLst>
                    <a:ext uri="{9D8B030D-6E8A-4147-A177-3AD203B41FA5}">
                      <a16:colId xmlns:a16="http://schemas.microsoft.com/office/drawing/2014/main" val="866301812"/>
                    </a:ext>
                  </a:extLst>
                </a:gridCol>
                <a:gridCol w="568718">
                  <a:extLst>
                    <a:ext uri="{9D8B030D-6E8A-4147-A177-3AD203B41FA5}">
                      <a16:colId xmlns:a16="http://schemas.microsoft.com/office/drawing/2014/main" val="1912560354"/>
                    </a:ext>
                  </a:extLst>
                </a:gridCol>
                <a:gridCol w="568718">
                  <a:extLst>
                    <a:ext uri="{9D8B030D-6E8A-4147-A177-3AD203B41FA5}">
                      <a16:colId xmlns:a16="http://schemas.microsoft.com/office/drawing/2014/main" val="3294696787"/>
                    </a:ext>
                  </a:extLst>
                </a:gridCol>
                <a:gridCol w="568718">
                  <a:extLst>
                    <a:ext uri="{9D8B030D-6E8A-4147-A177-3AD203B41FA5}">
                      <a16:colId xmlns:a16="http://schemas.microsoft.com/office/drawing/2014/main" val="1502716428"/>
                    </a:ext>
                  </a:extLst>
                </a:gridCol>
                <a:gridCol w="568718">
                  <a:extLst>
                    <a:ext uri="{9D8B030D-6E8A-4147-A177-3AD203B41FA5}">
                      <a16:colId xmlns:a16="http://schemas.microsoft.com/office/drawing/2014/main" val="2358500743"/>
                    </a:ext>
                  </a:extLst>
                </a:gridCol>
                <a:gridCol w="568718">
                  <a:extLst>
                    <a:ext uri="{9D8B030D-6E8A-4147-A177-3AD203B41FA5}">
                      <a16:colId xmlns:a16="http://schemas.microsoft.com/office/drawing/2014/main" val="179767911"/>
                    </a:ext>
                  </a:extLst>
                </a:gridCol>
                <a:gridCol w="568718">
                  <a:extLst>
                    <a:ext uri="{9D8B030D-6E8A-4147-A177-3AD203B41FA5}">
                      <a16:colId xmlns:a16="http://schemas.microsoft.com/office/drawing/2014/main" val="676202624"/>
                    </a:ext>
                  </a:extLst>
                </a:gridCol>
                <a:gridCol w="568718">
                  <a:extLst>
                    <a:ext uri="{9D8B030D-6E8A-4147-A177-3AD203B41FA5}">
                      <a16:colId xmlns:a16="http://schemas.microsoft.com/office/drawing/2014/main" val="3962829831"/>
                    </a:ext>
                  </a:extLst>
                </a:gridCol>
                <a:gridCol w="568718">
                  <a:extLst>
                    <a:ext uri="{9D8B030D-6E8A-4147-A177-3AD203B41FA5}">
                      <a16:colId xmlns:a16="http://schemas.microsoft.com/office/drawing/2014/main" val="2899233925"/>
                    </a:ext>
                  </a:extLst>
                </a:gridCol>
              </a:tblGrid>
              <a:tr h="266700">
                <a:tc>
                  <a:txBody>
                    <a:bodyPr/>
                    <a:lstStyle/>
                    <a:p>
                      <a:pPr algn="ctr" fontAlgn="ctr"/>
                      <a:endParaRPr lang="zh-TW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ATC-40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solidFill>
                            <a:schemeClr val="accent1"/>
                          </a:solidFill>
                          <a:effectLst/>
                        </a:rPr>
                        <a:t>Modal Pushover Analysis</a:t>
                      </a:r>
                      <a:endParaRPr lang="en-US" sz="1400" b="1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solidFill>
                            <a:schemeClr val="accent3"/>
                          </a:solidFill>
                          <a:effectLst/>
                        </a:rPr>
                        <a:t>Multi-Modes Combination</a:t>
                      </a:r>
                      <a:endParaRPr lang="en-US" sz="1400" b="1" i="0" u="none" strike="noStrike" dirty="0">
                        <a:solidFill>
                          <a:schemeClr val="accent3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4196273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 fontAlgn="ctr"/>
                      <a:endParaRPr lang="zh-TW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Convention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Optimization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Convention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Optimization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Convention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Optimization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2444332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fontAlgn="ctr"/>
                      <a:endParaRPr lang="zh-TW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>
                          <a:effectLst/>
                        </a:rPr>
                        <a:t>R</a:t>
                      </a:r>
                      <a:r>
                        <a:rPr lang="en-US" sz="1400" b="1" u="none" strike="noStrike" baseline="-25000">
                          <a:effectLst/>
                        </a:rPr>
                        <a:t>a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R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R</a:t>
                      </a:r>
                      <a:r>
                        <a:rPr lang="en-US" sz="1400" b="1" u="none" strike="noStrike" baseline="-25000" dirty="0">
                          <a:effectLst/>
                        </a:rPr>
                        <a:t>a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R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R</a:t>
                      </a:r>
                      <a:r>
                        <a:rPr lang="en-US" sz="1400" b="1" u="none" strike="noStrike" baseline="-25000" dirty="0">
                          <a:effectLst/>
                        </a:rPr>
                        <a:t>a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R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R</a:t>
                      </a:r>
                      <a:r>
                        <a:rPr lang="en-US" sz="1400" b="1" u="none" strike="noStrike" baseline="-25000" dirty="0">
                          <a:effectLst/>
                        </a:rPr>
                        <a:t>a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R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R</a:t>
                      </a:r>
                      <a:r>
                        <a:rPr lang="en-US" sz="1400" b="1" u="none" strike="noStrike" baseline="-25000" dirty="0">
                          <a:effectLst/>
                        </a:rPr>
                        <a:t>a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R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R</a:t>
                      </a:r>
                      <a:r>
                        <a:rPr lang="en-US" sz="1400" b="1" u="none" strike="noStrike" baseline="-25000" dirty="0">
                          <a:effectLst/>
                        </a:rPr>
                        <a:t>a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R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641717617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High Seismic, 4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2.73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3.42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2.81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3.53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2.74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3.43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2.82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3.54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2.71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-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2.92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-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36102191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Mid Seismic, 4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1.35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1.52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1.34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1.51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1.41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1.59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1.4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1.58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-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-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-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-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26329739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Low Seismic, 4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1.24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1.66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1.25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1.66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1.28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1.7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1.27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1.71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1.40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1.78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1.38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1.76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74308523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Mid Seismic, 12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1.92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2.28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2.08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2.44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solidFill>
                            <a:schemeClr val="accent1"/>
                          </a:solidFill>
                          <a:effectLst/>
                        </a:rPr>
                        <a:t>2.20</a:t>
                      </a:r>
                      <a:endParaRPr lang="en-US" altLang="zh-TW" sz="1400" b="0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solidFill>
                            <a:schemeClr val="accent1"/>
                          </a:solidFill>
                          <a:effectLst/>
                        </a:rPr>
                        <a:t>2.58</a:t>
                      </a:r>
                      <a:endParaRPr lang="en-US" altLang="zh-TW" sz="1400" b="0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solidFill>
                            <a:schemeClr val="accent1"/>
                          </a:solidFill>
                          <a:effectLst/>
                        </a:rPr>
                        <a:t>2.32</a:t>
                      </a:r>
                      <a:endParaRPr lang="en-US" altLang="zh-TW" sz="1400" b="0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solidFill>
                            <a:schemeClr val="accent1"/>
                          </a:solidFill>
                          <a:effectLst/>
                        </a:rPr>
                        <a:t>2.72</a:t>
                      </a:r>
                      <a:endParaRPr lang="en-US" altLang="zh-TW" sz="1400" b="0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-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-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2.13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2.49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51586693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Mid Seismic, 20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1.44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1.63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1.50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1.71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solidFill>
                            <a:schemeClr val="accent1"/>
                          </a:solidFill>
                          <a:effectLst/>
                        </a:rPr>
                        <a:t>1.88</a:t>
                      </a:r>
                      <a:endParaRPr lang="en-US" altLang="zh-TW" sz="1400" b="0" i="0" u="none" strike="noStrike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solidFill>
                            <a:schemeClr val="accent1"/>
                          </a:solidFill>
                          <a:effectLst/>
                        </a:rPr>
                        <a:t>2.11</a:t>
                      </a:r>
                      <a:endParaRPr lang="en-US" altLang="zh-TW" sz="1400" b="0" i="0" u="none" strike="noStrike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solidFill>
                            <a:schemeClr val="accent1"/>
                          </a:solidFill>
                          <a:effectLst/>
                        </a:rPr>
                        <a:t>1.87</a:t>
                      </a:r>
                      <a:endParaRPr lang="en-US" altLang="zh-TW" sz="1400" b="0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solidFill>
                            <a:schemeClr val="accent1"/>
                          </a:solidFill>
                          <a:effectLst/>
                        </a:rPr>
                        <a:t>2.10</a:t>
                      </a:r>
                      <a:endParaRPr lang="en-US" altLang="zh-TW" sz="1400" b="0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2.00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2.33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2.03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2.37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61212216"/>
                  </a:ext>
                </a:extLst>
              </a:tr>
            </a:tbl>
          </a:graphicData>
        </a:graphic>
      </p:graphicFrame>
      <p:graphicFrame>
        <p:nvGraphicFramePr>
          <p:cNvPr id="18" name="物件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71444378"/>
              </p:ext>
            </p:extLst>
          </p:nvPr>
        </p:nvGraphicFramePr>
        <p:xfrm>
          <a:off x="5365904" y="881764"/>
          <a:ext cx="2222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091" name="Equation" r:id="rId3" imgW="2222280" imgH="609480" progId="Equation.DSMT4">
                  <p:embed/>
                </p:oleObj>
              </mc:Choice>
              <mc:Fallback>
                <p:oleObj name="Equation" r:id="rId3" imgW="2222280" imgH="609480" progId="Equation.DSMT4">
                  <p:embed/>
                  <p:pic>
                    <p:nvPicPr>
                      <p:cNvPr id="7" name="物件 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365904" y="881764"/>
                        <a:ext cx="2222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48012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015430" y="3683683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r>
              <a:rPr lang="fr-FR" altLang="zh-TW" sz="2800" dirty="0">
                <a:solidFill>
                  <a:schemeClr val="accent1"/>
                </a:solidFill>
              </a:rPr>
              <a:t>Objective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15430" y="4206903"/>
            <a:ext cx="1692000" cy="39389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Reduce Rebar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839787" y="5431842"/>
            <a:ext cx="364329" cy="364329"/>
            <a:chOff x="3173014" y="2956717"/>
            <a:chExt cx="944566" cy="944566"/>
          </a:xfrm>
        </p:grpSpPr>
        <p:sp>
          <p:nvSpPr>
            <p:cNvPr id="24" name="Oval 23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3" name="Oval 22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34" name="Straight Connector 33"/>
          <p:cNvCxnSpPr>
            <a:stCxn id="24" idx="6"/>
          </p:cNvCxnSpPr>
          <p:nvPr/>
        </p:nvCxnSpPr>
        <p:spPr>
          <a:xfrm>
            <a:off x="1204116" y="5614007"/>
            <a:ext cx="152308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Group 49"/>
          <p:cNvGrpSpPr/>
          <p:nvPr/>
        </p:nvGrpSpPr>
        <p:grpSpPr>
          <a:xfrm>
            <a:off x="2727196" y="5431842"/>
            <a:ext cx="364329" cy="364329"/>
            <a:chOff x="3173014" y="2956717"/>
            <a:chExt cx="944566" cy="944566"/>
          </a:xfrm>
        </p:grpSpPr>
        <p:sp>
          <p:nvSpPr>
            <p:cNvPr id="51" name="Oval 50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2" name="Oval 51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53" name="Straight Connector 52"/>
          <p:cNvCxnSpPr>
            <a:stCxn id="51" idx="6"/>
          </p:cNvCxnSpPr>
          <p:nvPr/>
        </p:nvCxnSpPr>
        <p:spPr>
          <a:xfrm>
            <a:off x="3091525" y="5614007"/>
            <a:ext cx="152308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Group 53"/>
          <p:cNvGrpSpPr/>
          <p:nvPr/>
        </p:nvGrpSpPr>
        <p:grpSpPr>
          <a:xfrm>
            <a:off x="4614605" y="5431842"/>
            <a:ext cx="364329" cy="364329"/>
            <a:chOff x="3173014" y="2956717"/>
            <a:chExt cx="944566" cy="944566"/>
          </a:xfrm>
        </p:grpSpPr>
        <p:sp>
          <p:nvSpPr>
            <p:cNvPr id="55" name="Oval 54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6" name="Oval 55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57" name="Straight Connector 56"/>
          <p:cNvCxnSpPr>
            <a:stCxn id="55" idx="6"/>
          </p:cNvCxnSpPr>
          <p:nvPr/>
        </p:nvCxnSpPr>
        <p:spPr>
          <a:xfrm>
            <a:off x="4978934" y="5614007"/>
            <a:ext cx="152308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57"/>
          <p:cNvGrpSpPr/>
          <p:nvPr/>
        </p:nvGrpSpPr>
        <p:grpSpPr>
          <a:xfrm>
            <a:off x="6502013" y="5431842"/>
            <a:ext cx="364329" cy="364329"/>
            <a:chOff x="3173014" y="2956717"/>
            <a:chExt cx="944566" cy="944566"/>
          </a:xfrm>
        </p:grpSpPr>
        <p:sp>
          <p:nvSpPr>
            <p:cNvPr id="59" name="Oval 58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0" name="Oval 59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61" name="Straight Connector 60"/>
          <p:cNvCxnSpPr>
            <a:stCxn id="59" idx="6"/>
          </p:cNvCxnSpPr>
          <p:nvPr/>
        </p:nvCxnSpPr>
        <p:spPr>
          <a:xfrm>
            <a:off x="6866342" y="5614007"/>
            <a:ext cx="152308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2" name="Group 61"/>
          <p:cNvGrpSpPr/>
          <p:nvPr/>
        </p:nvGrpSpPr>
        <p:grpSpPr>
          <a:xfrm>
            <a:off x="8389422" y="5431842"/>
            <a:ext cx="364329" cy="364329"/>
            <a:chOff x="3173014" y="2956717"/>
            <a:chExt cx="944566" cy="944566"/>
          </a:xfrm>
        </p:grpSpPr>
        <p:sp>
          <p:nvSpPr>
            <p:cNvPr id="63" name="Oval 62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4" name="Oval 63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65" name="Straight Connector 64"/>
          <p:cNvCxnSpPr>
            <a:stCxn id="63" idx="6"/>
          </p:cNvCxnSpPr>
          <p:nvPr/>
        </p:nvCxnSpPr>
        <p:spPr>
          <a:xfrm>
            <a:off x="8753751" y="5614007"/>
            <a:ext cx="152308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6" name="Group 65"/>
          <p:cNvGrpSpPr/>
          <p:nvPr/>
        </p:nvGrpSpPr>
        <p:grpSpPr>
          <a:xfrm>
            <a:off x="10276831" y="5431842"/>
            <a:ext cx="364329" cy="364329"/>
            <a:chOff x="3173014" y="2956717"/>
            <a:chExt cx="944566" cy="944566"/>
          </a:xfrm>
        </p:grpSpPr>
        <p:sp>
          <p:nvSpPr>
            <p:cNvPr id="67" name="Oval 66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8" name="Oval 67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70" name="Straight Connector 69"/>
          <p:cNvCxnSpPr/>
          <p:nvPr/>
        </p:nvCxnSpPr>
        <p:spPr>
          <a:xfrm flipV="1">
            <a:off x="1015430" y="3817257"/>
            <a:ext cx="0" cy="16145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 flipV="1">
            <a:off x="2901662" y="2191657"/>
            <a:ext cx="0" cy="32401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2901662" y="2026815"/>
            <a:ext cx="2318924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fr-FR" altLang="zh-TW" dirty="0"/>
              <a:t>Methodology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2901662" y="2550035"/>
            <a:ext cx="1692000" cy="75713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lnSpc>
                <a:spcPct val="120000"/>
              </a:lnSpc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dirty="0"/>
              <a:t>- Flexural</a:t>
            </a:r>
          </a:p>
          <a:p>
            <a:r>
              <a:rPr lang="fr-FR" dirty="0"/>
              <a:t>- Shear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4782340" y="3683683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r>
              <a:rPr lang="fr-FR" sz="2800" dirty="0">
                <a:solidFill>
                  <a:schemeClr val="accent1"/>
                </a:solidFill>
              </a:rPr>
              <a:t>Effect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4782340" y="4206903"/>
            <a:ext cx="1692000" cy="726289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- Flexural </a:t>
            </a:r>
            <a:r>
              <a:rPr lang="en-US" altLang="zh-TW" dirty="0">
                <a:latin typeface="Segoe UI" panose="020B0502040204020203" pitchFamily="34" charset="0"/>
                <a:cs typeface="Segoe UI" panose="020B0502040204020203" pitchFamily="34" charset="0"/>
              </a:rPr>
              <a:t>8%</a:t>
            </a:r>
            <a:endParaRPr lang="fr-FR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20000"/>
              </a:lnSpc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- Shear</a:t>
            </a:r>
            <a:r>
              <a:rPr lang="zh-TW" altLang="en-US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zh-TW" dirty="0">
                <a:latin typeface="Segoe UI" panose="020B0502040204020203" pitchFamily="34" charset="0"/>
                <a:cs typeface="Segoe UI" panose="020B0502040204020203" pitchFamily="34" charset="0"/>
              </a:rPr>
              <a:t>3%</a:t>
            </a:r>
            <a:endParaRPr lang="fr-F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4" name="Straight Connector 83"/>
          <p:cNvCxnSpPr/>
          <p:nvPr/>
        </p:nvCxnSpPr>
        <p:spPr>
          <a:xfrm flipV="1">
            <a:off x="4782340" y="3817257"/>
            <a:ext cx="0" cy="16145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/>
          <p:cNvSpPr txBox="1"/>
          <p:nvPr/>
        </p:nvSpPr>
        <p:spPr>
          <a:xfrm>
            <a:off x="8549250" y="3683683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r>
              <a:rPr lang="fr-FR" sz="2800" dirty="0">
                <a:solidFill>
                  <a:schemeClr val="accent1"/>
                </a:solidFill>
              </a:rPr>
              <a:t>Cost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8549250" y="4206903"/>
            <a:ext cx="1692000" cy="726289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Today or Future Cost</a:t>
            </a:r>
          </a:p>
        </p:txBody>
      </p:sp>
      <p:cxnSp>
        <p:nvCxnSpPr>
          <p:cNvPr id="87" name="Straight Connector 86"/>
          <p:cNvCxnSpPr/>
          <p:nvPr/>
        </p:nvCxnSpPr>
        <p:spPr>
          <a:xfrm flipV="1">
            <a:off x="8549250" y="3817257"/>
            <a:ext cx="0" cy="16145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 flipV="1">
            <a:off x="6687846" y="2191657"/>
            <a:ext cx="0" cy="32401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/>
          <p:cNvSpPr txBox="1"/>
          <p:nvPr/>
        </p:nvSpPr>
        <p:spPr>
          <a:xfrm>
            <a:off x="6687846" y="2026815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fr-FR" dirty="0"/>
              <a:t>Condition</a:t>
            </a:r>
          </a:p>
        </p:txBody>
      </p:sp>
      <p:sp>
        <p:nvSpPr>
          <p:cNvPr id="90" name="TextBox 89"/>
          <p:cNvSpPr txBox="1"/>
          <p:nvPr/>
        </p:nvSpPr>
        <p:spPr>
          <a:xfrm>
            <a:off x="6687846" y="2550035"/>
            <a:ext cx="1692000" cy="1421928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lnSpc>
                <a:spcPct val="120000"/>
              </a:lnSpc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dirty="0"/>
              <a:t>- Low Seismic</a:t>
            </a:r>
          </a:p>
          <a:p>
            <a:r>
              <a:rPr lang="fr-FR" dirty="0"/>
              <a:t>- Long Span</a:t>
            </a:r>
          </a:p>
          <a:p>
            <a:r>
              <a:rPr lang="fr-FR" dirty="0"/>
              <a:t>- Short L</a:t>
            </a:r>
            <a:r>
              <a:rPr lang="fr-FR" baseline="-25000" dirty="0"/>
              <a:t>d</a:t>
            </a:r>
          </a:p>
          <a:p>
            <a:r>
              <a:rPr lang="fr-FR" dirty="0"/>
              <a:t>- Small d</a:t>
            </a:r>
          </a:p>
        </p:txBody>
      </p:sp>
      <p:cxnSp>
        <p:nvCxnSpPr>
          <p:cNvPr id="91" name="Straight Connector 90"/>
          <p:cNvCxnSpPr/>
          <p:nvPr/>
        </p:nvCxnSpPr>
        <p:spPr>
          <a:xfrm flipV="1">
            <a:off x="10469885" y="2191657"/>
            <a:ext cx="0" cy="32401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/>
          <p:cNvSpPr txBox="1"/>
          <p:nvPr/>
        </p:nvSpPr>
        <p:spPr>
          <a:xfrm>
            <a:off x="10469885" y="2026815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fr-FR" dirty="0"/>
              <a:t>Capacity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10469885" y="2550035"/>
            <a:ext cx="1691999" cy="75713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lnSpc>
                <a:spcPct val="120000"/>
              </a:lnSpc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dirty="0"/>
              <a:t>Close to Convention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/>
              <a:t>Conclusion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267F32AE-2E45-4B46-962B-9B7EA16B9D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63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94609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版面配置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Mu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64</a:t>
            </a:fld>
            <a:endParaRPr lang="fr-FR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707" y="1704055"/>
            <a:ext cx="5852172" cy="4379985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514" y="1704053"/>
            <a:ext cx="5852172" cy="4379985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561097" y="1565915"/>
            <a:ext cx="5217390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Consider </a:t>
            </a:r>
            <a:r>
              <a:rPr lang="en-US" altLang="zh-TW" sz="2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Hundreds Of Combo </a:t>
            </a: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Demand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7437131" y="1565914"/>
            <a:ext cx="3190938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Critical</a:t>
            </a: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Demand Combo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4" name="直線單箭頭接點 13"/>
          <p:cNvCxnSpPr/>
          <p:nvPr/>
        </p:nvCxnSpPr>
        <p:spPr>
          <a:xfrm>
            <a:off x="5638603" y="3957845"/>
            <a:ext cx="457276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圖片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1064" y="2550120"/>
            <a:ext cx="1633120" cy="1301393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2629099" y="5826304"/>
            <a:ext cx="1081386" cy="393890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Length(m)</a:t>
            </a:r>
            <a:endParaRPr lang="zh-TW" alt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8491907" y="5826304"/>
            <a:ext cx="1081386" cy="393890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Length(m)</a:t>
            </a:r>
            <a:endParaRPr lang="zh-TW" alt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60829" y="3729432"/>
                <a:ext cx="998928" cy="424732"/>
              </a:xfrm>
              <a:prstGeom prst="rect">
                <a:avLst/>
              </a:prstGeom>
              <a:solidFill>
                <a:srgbClr val="F7F7F7"/>
              </a:solidFill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𝑠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(</m:t>
                      </m:r>
                      <m:sSup>
                        <m:sSup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𝑐𝑚</m:t>
                          </m:r>
                        </m:e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2</m:t>
                          </m:r>
                        </m:sup>
                      </m:sSup>
                      <m:r>
                        <a:rPr lang="en-US" altLang="zh-TW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)</m:t>
                      </m:r>
                    </m:oMath>
                  </m:oMathPara>
                </a14:m>
                <a:endParaRPr lang="zh-TW" altLang="en-US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29" y="3729432"/>
                <a:ext cx="998928" cy="424732"/>
              </a:xfrm>
              <a:prstGeom prst="rect">
                <a:avLst/>
              </a:prstGeom>
              <a:blipFill>
                <a:blip r:embed="rId5"/>
                <a:stretch>
                  <a:fillRect l="-4878" b="-724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1"/>
              <p:cNvSpPr txBox="1"/>
              <p:nvPr/>
            </p:nvSpPr>
            <p:spPr>
              <a:xfrm>
                <a:off x="6278757" y="3729432"/>
                <a:ext cx="998927" cy="424732"/>
              </a:xfrm>
              <a:prstGeom prst="rect">
                <a:avLst/>
              </a:prstGeom>
              <a:solidFill>
                <a:srgbClr val="F7F7F7"/>
              </a:solidFill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𝑠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(</m:t>
                      </m:r>
                      <m:sSup>
                        <m:sSup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𝑐𝑚</m:t>
                          </m:r>
                        </m:e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2</m:t>
                          </m:r>
                        </m:sup>
                      </m:sSup>
                      <m:r>
                        <a:rPr lang="en-US" altLang="zh-TW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)</m:t>
                      </m:r>
                    </m:oMath>
                  </m:oMathPara>
                </a14:m>
                <a:endParaRPr lang="zh-TW" altLang="en-US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22" name="文字方塊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8757" y="3729432"/>
                <a:ext cx="998927" cy="424732"/>
              </a:xfrm>
              <a:prstGeom prst="rect">
                <a:avLst/>
              </a:prstGeom>
              <a:blipFill>
                <a:blip r:embed="rId6"/>
                <a:stretch>
                  <a:fillRect l="-4878" b="-724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64739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732041"/>
            <a:ext cx="6095238" cy="4571429"/>
          </a:xfrm>
          <a:prstGeom prst="rect">
            <a:avLst/>
          </a:prstGeom>
        </p:spPr>
      </p:pic>
      <p:sp>
        <p:nvSpPr>
          <p:cNvPr id="5" name="文字版面配置區 4"/>
          <p:cNvSpPr>
            <a:spLocks noGrp="1"/>
          </p:cNvSpPr>
          <p:nvPr>
            <p:ph type="body" sz="quarter" idx="10"/>
          </p:nvPr>
        </p:nvSpPr>
        <p:spPr>
          <a:xfrm>
            <a:off x="839787" y="660400"/>
            <a:ext cx="5266083" cy="701731"/>
          </a:xfrm>
        </p:spPr>
        <p:txBody>
          <a:bodyPr/>
          <a:lstStyle/>
          <a:p>
            <a:r>
              <a:rPr lang="en-US" altLang="zh-TW" dirty="0"/>
              <a:t>Design Moment - Mu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65</a:t>
            </a:fld>
            <a:endParaRPr lang="fr-FR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32D00039-ECD1-4A04-936E-21D2586325D3}"/>
              </a:ext>
            </a:extLst>
          </p:cNvPr>
          <p:cNvSpPr txBox="1"/>
          <p:nvPr/>
        </p:nvSpPr>
        <p:spPr>
          <a:xfrm>
            <a:off x="2510414" y="2239221"/>
            <a:ext cx="2248372" cy="162294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pl-PL" altLang="zh-TW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(1) U=1.4D</a:t>
            </a:r>
          </a:p>
          <a:p>
            <a:pPr>
              <a:lnSpc>
                <a:spcPct val="120000"/>
              </a:lnSpc>
            </a:pPr>
            <a:r>
              <a:rPr lang="pl-PL" altLang="zh-TW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(2) U=1.2D + 1.6L</a:t>
            </a:r>
          </a:p>
          <a:p>
            <a:pPr>
              <a:lnSpc>
                <a:spcPct val="120000"/>
              </a:lnSpc>
            </a:pPr>
            <a:r>
              <a:rPr lang="pl-PL" altLang="zh-TW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(3) U=1.2D + (1.0L or 0.5L)</a:t>
            </a:r>
          </a:p>
          <a:p>
            <a:pPr>
              <a:lnSpc>
                <a:spcPct val="120000"/>
              </a:lnSpc>
            </a:pPr>
            <a:r>
              <a:rPr lang="pl-PL" altLang="zh-TW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(4) U=1.2D + 1.6W + (1.0L or 0.5L)</a:t>
            </a:r>
          </a:p>
          <a:p>
            <a:pPr>
              <a:lnSpc>
                <a:spcPct val="120000"/>
              </a:lnSpc>
            </a:pPr>
            <a:r>
              <a:rPr lang="pl-PL" altLang="zh-TW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(5) U=1.2D + 1.0E + (1.0L or 0.5L)</a:t>
            </a:r>
          </a:p>
          <a:p>
            <a:pPr>
              <a:lnSpc>
                <a:spcPct val="120000"/>
              </a:lnSpc>
            </a:pPr>
            <a:r>
              <a:rPr lang="pl-PL" altLang="zh-TW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(6) U=0.9D + 1.6W</a:t>
            </a:r>
          </a:p>
          <a:p>
            <a:pPr>
              <a:lnSpc>
                <a:spcPct val="120000"/>
              </a:lnSpc>
            </a:pPr>
            <a:r>
              <a:rPr lang="pl-PL" altLang="zh-TW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(7) U=0.9D + 1.0E</a:t>
            </a:r>
            <a:endParaRPr lang="zh-TW" altLang="en-US" sz="1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5" name="圖片 1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05871" y="1732040"/>
            <a:ext cx="6095238" cy="45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89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05871" y="1732041"/>
            <a:ext cx="6095238" cy="4571429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732042"/>
            <a:ext cx="6095238" cy="4571429"/>
          </a:xfrm>
          <a:prstGeom prst="rect">
            <a:avLst/>
          </a:prstGeom>
        </p:spPr>
      </p:pic>
      <p:sp>
        <p:nvSpPr>
          <p:cNvPr id="5" name="文字版面配置區 4"/>
          <p:cNvSpPr>
            <a:spLocks noGrp="1"/>
          </p:cNvSpPr>
          <p:nvPr>
            <p:ph type="body" sz="quarter" idx="10"/>
          </p:nvPr>
        </p:nvSpPr>
        <p:spPr>
          <a:xfrm>
            <a:off x="839787" y="660400"/>
            <a:ext cx="5266083" cy="701731"/>
          </a:xfrm>
        </p:spPr>
        <p:txBody>
          <a:bodyPr/>
          <a:lstStyle/>
          <a:p>
            <a:r>
              <a:rPr lang="en-US" altLang="zh-TW" dirty="0"/>
              <a:t>Design Moment - Mu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66</a:t>
            </a:fld>
            <a:endParaRPr lang="fr-FR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32D00039-ECD1-4A04-936E-21D2586325D3}"/>
              </a:ext>
            </a:extLst>
          </p:cNvPr>
          <p:cNvSpPr txBox="1"/>
          <p:nvPr/>
        </p:nvSpPr>
        <p:spPr>
          <a:xfrm>
            <a:off x="2510414" y="2239221"/>
            <a:ext cx="2248372" cy="162294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pl-PL" altLang="zh-TW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(1) U=1.4D</a:t>
            </a:r>
          </a:p>
          <a:p>
            <a:pPr>
              <a:lnSpc>
                <a:spcPct val="120000"/>
              </a:lnSpc>
            </a:pPr>
            <a:r>
              <a:rPr lang="pl-PL" altLang="zh-TW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(2) U=1.2D + 1.6L</a:t>
            </a:r>
          </a:p>
          <a:p>
            <a:pPr>
              <a:lnSpc>
                <a:spcPct val="120000"/>
              </a:lnSpc>
            </a:pPr>
            <a:r>
              <a:rPr lang="pl-PL" altLang="zh-TW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(3) U=1.2D + (1.0L or 0.5L)</a:t>
            </a:r>
          </a:p>
          <a:p>
            <a:pPr>
              <a:lnSpc>
                <a:spcPct val="120000"/>
              </a:lnSpc>
            </a:pPr>
            <a:r>
              <a:rPr lang="pl-PL" altLang="zh-TW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(4) U=1.2D + 1.6W + (1.0L or 0.5L)</a:t>
            </a:r>
          </a:p>
          <a:p>
            <a:pPr>
              <a:lnSpc>
                <a:spcPct val="120000"/>
              </a:lnSpc>
            </a:pPr>
            <a:r>
              <a:rPr lang="pl-PL" altLang="zh-TW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(5) U=1.2D + 1.0E + (1.0L or 0.5L)</a:t>
            </a:r>
          </a:p>
          <a:p>
            <a:pPr>
              <a:lnSpc>
                <a:spcPct val="120000"/>
              </a:lnSpc>
            </a:pPr>
            <a:r>
              <a:rPr lang="pl-PL" altLang="zh-TW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(6) U=0.9D + 1.6W</a:t>
            </a:r>
          </a:p>
          <a:p>
            <a:pPr>
              <a:lnSpc>
                <a:spcPct val="120000"/>
              </a:lnSpc>
            </a:pPr>
            <a:r>
              <a:rPr lang="pl-PL" altLang="zh-TW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(7) U=0.9D + 1.0E</a:t>
            </a:r>
            <a:endParaRPr lang="zh-TW" altLang="en-US" sz="1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1092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圖片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48381" y="1738709"/>
            <a:ext cx="6095238" cy="4571429"/>
          </a:xfrm>
          <a:prstGeom prst="rect">
            <a:avLst/>
          </a:prstGeom>
        </p:spPr>
      </p:pic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Procedure A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67</a:t>
            </a:fld>
            <a:endParaRPr lang="fr-FR"/>
          </a:p>
        </p:txBody>
      </p:sp>
      <p:cxnSp>
        <p:nvCxnSpPr>
          <p:cNvPr id="7" name="直線接點 6"/>
          <p:cNvCxnSpPr/>
          <p:nvPr/>
        </p:nvCxnSpPr>
        <p:spPr>
          <a:xfrm flipV="1">
            <a:off x="8171374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接點 8"/>
          <p:cNvCxnSpPr/>
          <p:nvPr/>
        </p:nvCxnSpPr>
        <p:spPr>
          <a:xfrm flipV="1">
            <a:off x="8734900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/>
          <p:cNvCxnSpPr/>
          <p:nvPr/>
        </p:nvCxnSpPr>
        <p:spPr>
          <a:xfrm flipV="1">
            <a:off x="8001253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接點 12"/>
          <p:cNvCxnSpPr/>
          <p:nvPr/>
        </p:nvCxnSpPr>
        <p:spPr>
          <a:xfrm flipV="1">
            <a:off x="7629112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/>
          <p:cNvCxnSpPr/>
          <p:nvPr/>
        </p:nvCxnSpPr>
        <p:spPr>
          <a:xfrm>
            <a:off x="7629111" y="1754654"/>
            <a:ext cx="372141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/>
          <p:cNvCxnSpPr/>
          <p:nvPr/>
        </p:nvCxnSpPr>
        <p:spPr>
          <a:xfrm>
            <a:off x="8171374" y="1738709"/>
            <a:ext cx="563526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8" name="物件 17">
            <a:extLst>
              <a:ext uri="{FF2B5EF4-FFF2-40B4-BE49-F238E27FC236}">
                <a16:creationId xmlns:a16="http://schemas.microsoft.com/office/drawing/2014/main" id="{16B78247-3427-448E-A054-F2489AA3894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281687" y="1413951"/>
          <a:ext cx="3429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895" name="Equation" r:id="rId4" imgW="342720" imgH="253800" progId="Equation.DSMT4">
                  <p:embed/>
                </p:oleObj>
              </mc:Choice>
              <mc:Fallback>
                <p:oleObj name="Equation" r:id="rId4" imgW="342720" imgH="253800" progId="Equation.DSMT4">
                  <p:embed/>
                  <p:pic>
                    <p:nvPicPr>
                      <p:cNvPr id="18" name="物件 17">
                        <a:extLst>
                          <a:ext uri="{FF2B5EF4-FFF2-40B4-BE49-F238E27FC236}">
                            <a16:creationId xmlns:a16="http://schemas.microsoft.com/office/drawing/2014/main" id="{16B78247-3427-448E-A054-F2489AA3894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281687" y="1413951"/>
                        <a:ext cx="3429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物件 19"/>
          <p:cNvGraphicFramePr>
            <a:graphicFrameLocks noChangeAspect="1"/>
          </p:cNvGraphicFramePr>
          <p:nvPr/>
        </p:nvGraphicFramePr>
        <p:xfrm>
          <a:off x="7719931" y="1413951"/>
          <a:ext cx="1905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896" name="Equation" r:id="rId6" imgW="190440" imgH="253800" progId="Equation.DSMT4">
                  <p:embed/>
                </p:oleObj>
              </mc:Choice>
              <mc:Fallback>
                <p:oleObj name="Equation" r:id="rId6" imgW="190440" imgH="253800" progId="Equation.DSMT4">
                  <p:embed/>
                  <p:pic>
                    <p:nvPicPr>
                      <p:cNvPr id="20" name="物件 19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719931" y="1413951"/>
                        <a:ext cx="1905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1" name="直線接點 20"/>
          <p:cNvCxnSpPr/>
          <p:nvPr/>
        </p:nvCxnSpPr>
        <p:spPr>
          <a:xfrm flipV="1">
            <a:off x="4024676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接點 21"/>
          <p:cNvCxnSpPr/>
          <p:nvPr/>
        </p:nvCxnSpPr>
        <p:spPr>
          <a:xfrm flipV="1">
            <a:off x="4588202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接點 22"/>
          <p:cNvCxnSpPr/>
          <p:nvPr/>
        </p:nvCxnSpPr>
        <p:spPr>
          <a:xfrm flipV="1">
            <a:off x="4992238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/>
          <p:cNvCxnSpPr/>
          <p:nvPr/>
        </p:nvCxnSpPr>
        <p:spPr>
          <a:xfrm flipV="1">
            <a:off x="4620097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/>
          <p:cNvCxnSpPr/>
          <p:nvPr/>
        </p:nvCxnSpPr>
        <p:spPr>
          <a:xfrm>
            <a:off x="4620096" y="1754654"/>
            <a:ext cx="372141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/>
          <p:cNvCxnSpPr/>
          <p:nvPr/>
        </p:nvCxnSpPr>
        <p:spPr>
          <a:xfrm>
            <a:off x="4024676" y="1738709"/>
            <a:ext cx="563526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7" name="物件 26">
            <a:extLst>
              <a:ext uri="{FF2B5EF4-FFF2-40B4-BE49-F238E27FC236}">
                <a16:creationId xmlns:a16="http://schemas.microsoft.com/office/drawing/2014/main" id="{16B78247-3427-448E-A054-F2489AA3894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134989" y="1413951"/>
          <a:ext cx="3429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897" name="Equation" r:id="rId8" imgW="342720" imgH="253800" progId="Equation.DSMT4">
                  <p:embed/>
                </p:oleObj>
              </mc:Choice>
              <mc:Fallback>
                <p:oleObj name="Equation" r:id="rId8" imgW="342720" imgH="253800" progId="Equation.DSMT4">
                  <p:embed/>
                  <p:pic>
                    <p:nvPicPr>
                      <p:cNvPr id="27" name="物件 26">
                        <a:extLst>
                          <a:ext uri="{FF2B5EF4-FFF2-40B4-BE49-F238E27FC236}">
                            <a16:creationId xmlns:a16="http://schemas.microsoft.com/office/drawing/2014/main" id="{16B78247-3427-448E-A054-F2489AA3894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134989" y="1413951"/>
                        <a:ext cx="3429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物件 27"/>
          <p:cNvGraphicFramePr>
            <a:graphicFrameLocks noChangeAspect="1"/>
          </p:cNvGraphicFramePr>
          <p:nvPr/>
        </p:nvGraphicFramePr>
        <p:xfrm>
          <a:off x="4710916" y="1413951"/>
          <a:ext cx="1905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898" name="Equation" r:id="rId9" imgW="190440" imgH="253800" progId="Equation.DSMT4">
                  <p:embed/>
                </p:oleObj>
              </mc:Choice>
              <mc:Fallback>
                <p:oleObj name="Equation" r:id="rId9" imgW="190440" imgH="253800" progId="Equation.DSMT4">
                  <p:embed/>
                  <p:pic>
                    <p:nvPicPr>
                      <p:cNvPr id="28" name="物件 27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710916" y="1413951"/>
                        <a:ext cx="1905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0" name="圖片 29"/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48381" y="1731755"/>
            <a:ext cx="6095238" cy="4571429"/>
          </a:xfrm>
          <a:prstGeom prst="rect">
            <a:avLst/>
          </a:prstGeom>
        </p:spPr>
      </p:pic>
      <p:graphicFrame>
        <p:nvGraphicFramePr>
          <p:cNvPr id="31" name="物件 30"/>
          <p:cNvGraphicFramePr>
            <a:graphicFrameLocks noChangeAspect="1"/>
          </p:cNvGraphicFramePr>
          <p:nvPr/>
        </p:nvGraphicFramePr>
        <p:xfrm>
          <a:off x="7103981" y="660400"/>
          <a:ext cx="14224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899" name="Equation" r:id="rId11" imgW="1422360" imgH="380880" progId="Equation.DSMT4">
                  <p:embed/>
                </p:oleObj>
              </mc:Choice>
              <mc:Fallback>
                <p:oleObj name="Equation" r:id="rId11" imgW="1422360" imgH="380880" progId="Equation.DSMT4">
                  <p:embed/>
                  <p:pic>
                    <p:nvPicPr>
                      <p:cNvPr id="31" name="物件 30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7103981" y="660400"/>
                        <a:ext cx="1422400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3" name="直線單箭頭接點 32"/>
          <p:cNvCxnSpPr>
            <a:endCxn id="31" idx="2"/>
          </p:cNvCxnSpPr>
          <p:nvPr/>
        </p:nvCxnSpPr>
        <p:spPr>
          <a:xfrm flipV="1">
            <a:off x="7815181" y="1041400"/>
            <a:ext cx="0" cy="3207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圖片 31">
            <a:extLst>
              <a:ext uri="{FF2B5EF4-FFF2-40B4-BE49-F238E27FC236}">
                <a16:creationId xmlns:a16="http://schemas.microsoft.com/office/drawing/2014/main" id="{6A00AA25-A57F-442B-951B-FB254314C959}"/>
              </a:ext>
            </a:extLst>
          </p:cNvPr>
          <p:cNvPicPr>
            <a:picLocks noChangeAspect="1"/>
          </p:cNvPicPr>
          <p:nvPr/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208084" y="1140756"/>
            <a:ext cx="4879433" cy="1713850"/>
          </a:xfrm>
          <a:prstGeom prst="rect">
            <a:avLst/>
          </a:prstGeom>
        </p:spPr>
      </p:pic>
      <p:pic>
        <p:nvPicPr>
          <p:cNvPr id="34" name="圖片 33">
            <a:extLst>
              <a:ext uri="{FF2B5EF4-FFF2-40B4-BE49-F238E27FC236}">
                <a16:creationId xmlns:a16="http://schemas.microsoft.com/office/drawing/2014/main" id="{5D14C61A-6EB6-4D7D-AF45-E3A8140EDE38}"/>
              </a:ext>
            </a:extLst>
          </p:cNvPr>
          <p:cNvPicPr>
            <a:picLocks noChangeAspect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213061" y="3907170"/>
            <a:ext cx="4879433" cy="2449180"/>
          </a:xfrm>
          <a:prstGeom prst="rect">
            <a:avLst/>
          </a:prstGeom>
        </p:spPr>
      </p:pic>
      <p:sp>
        <p:nvSpPr>
          <p:cNvPr id="35" name="文字方塊 34">
            <a:extLst>
              <a:ext uri="{FF2B5EF4-FFF2-40B4-BE49-F238E27FC236}">
                <a16:creationId xmlns:a16="http://schemas.microsoft.com/office/drawing/2014/main" id="{ED1CB6E3-74D9-42A0-8D9D-5AF4B2C3521B}"/>
              </a:ext>
            </a:extLst>
          </p:cNvPr>
          <p:cNvSpPr txBox="1"/>
          <p:nvPr/>
        </p:nvSpPr>
        <p:spPr>
          <a:xfrm>
            <a:off x="6104005" y="2964479"/>
            <a:ext cx="728726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MIN</a:t>
            </a:r>
            <a:endParaRPr lang="zh-TW" altLang="en-US" sz="28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BADF190B-1D27-416B-80E7-EF6A7A8C19CE}"/>
              </a:ext>
            </a:extLst>
          </p:cNvPr>
          <p:cNvSpPr txBox="1"/>
          <p:nvPr/>
        </p:nvSpPr>
        <p:spPr>
          <a:xfrm>
            <a:off x="7208084" y="3392488"/>
            <a:ext cx="2052998" cy="42473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Simplified Provisions</a:t>
            </a: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E7F049B5-E33B-48DC-AE57-E2605E73E763}"/>
              </a:ext>
            </a:extLst>
          </p:cNvPr>
          <p:cNvSpPr txBox="1"/>
          <p:nvPr/>
        </p:nvSpPr>
        <p:spPr>
          <a:xfrm>
            <a:off x="7208084" y="506293"/>
            <a:ext cx="3851375" cy="42473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General Development Length Equation</a:t>
            </a:r>
          </a:p>
        </p:txBody>
      </p:sp>
      <p:cxnSp>
        <p:nvCxnSpPr>
          <p:cNvPr id="38" name="直線接點 37"/>
          <p:cNvCxnSpPr/>
          <p:nvPr/>
        </p:nvCxnSpPr>
        <p:spPr>
          <a:xfrm>
            <a:off x="7033710" y="630315"/>
            <a:ext cx="0" cy="2290438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接點 38"/>
          <p:cNvCxnSpPr/>
          <p:nvPr/>
        </p:nvCxnSpPr>
        <p:spPr>
          <a:xfrm>
            <a:off x="7033710" y="3525915"/>
            <a:ext cx="0" cy="289264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矩形 39"/>
          <p:cNvSpPr/>
          <p:nvPr/>
        </p:nvSpPr>
        <p:spPr>
          <a:xfrm>
            <a:off x="7234690" y="4348716"/>
            <a:ext cx="4847455" cy="1467293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68968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76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7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9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80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1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82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3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84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8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8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9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90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1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92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3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94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96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98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9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100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1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102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3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104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106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108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9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110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1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112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3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114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6" grpId="0"/>
      <p:bldP spid="37" grpId="0"/>
      <p:bldP spid="40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圖片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3173" y="1738709"/>
            <a:ext cx="6095238" cy="4571429"/>
          </a:xfrm>
          <a:prstGeom prst="rect">
            <a:avLst/>
          </a:prstGeom>
        </p:spPr>
      </p:pic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Procedure A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68</a:t>
            </a:fld>
            <a:endParaRPr lang="fr-FR"/>
          </a:p>
        </p:txBody>
      </p:sp>
      <p:cxnSp>
        <p:nvCxnSpPr>
          <p:cNvPr id="7" name="直線接點 6"/>
          <p:cNvCxnSpPr/>
          <p:nvPr/>
        </p:nvCxnSpPr>
        <p:spPr>
          <a:xfrm flipV="1">
            <a:off x="5119820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接點 8"/>
          <p:cNvCxnSpPr/>
          <p:nvPr/>
        </p:nvCxnSpPr>
        <p:spPr>
          <a:xfrm flipV="1">
            <a:off x="5683346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/>
          <p:cNvCxnSpPr/>
          <p:nvPr/>
        </p:nvCxnSpPr>
        <p:spPr>
          <a:xfrm flipV="1">
            <a:off x="4949699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接點 12"/>
          <p:cNvCxnSpPr/>
          <p:nvPr/>
        </p:nvCxnSpPr>
        <p:spPr>
          <a:xfrm flipV="1">
            <a:off x="4577558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/>
          <p:cNvCxnSpPr/>
          <p:nvPr/>
        </p:nvCxnSpPr>
        <p:spPr>
          <a:xfrm>
            <a:off x="4577557" y="1754654"/>
            <a:ext cx="372141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/>
          <p:cNvCxnSpPr/>
          <p:nvPr/>
        </p:nvCxnSpPr>
        <p:spPr>
          <a:xfrm>
            <a:off x="5119820" y="1738709"/>
            <a:ext cx="563526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8" name="物件 17">
            <a:extLst>
              <a:ext uri="{FF2B5EF4-FFF2-40B4-BE49-F238E27FC236}">
                <a16:creationId xmlns:a16="http://schemas.microsoft.com/office/drawing/2014/main" id="{16B78247-3427-448E-A054-F2489AA3894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5298252"/>
              </p:ext>
            </p:extLst>
          </p:nvPr>
        </p:nvGraphicFramePr>
        <p:xfrm>
          <a:off x="5230133" y="1413951"/>
          <a:ext cx="3429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919" name="Equation" r:id="rId4" imgW="342720" imgH="253800" progId="Equation.DSMT4">
                  <p:embed/>
                </p:oleObj>
              </mc:Choice>
              <mc:Fallback>
                <p:oleObj name="Equation" r:id="rId4" imgW="342720" imgH="253800" progId="Equation.DSMT4">
                  <p:embed/>
                  <p:pic>
                    <p:nvPicPr>
                      <p:cNvPr id="18" name="物件 17">
                        <a:extLst>
                          <a:ext uri="{FF2B5EF4-FFF2-40B4-BE49-F238E27FC236}">
                            <a16:creationId xmlns:a16="http://schemas.microsoft.com/office/drawing/2014/main" id="{16B78247-3427-448E-A054-F2489AA3894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230133" y="1413951"/>
                        <a:ext cx="3429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物件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94776646"/>
              </p:ext>
            </p:extLst>
          </p:nvPr>
        </p:nvGraphicFramePr>
        <p:xfrm>
          <a:off x="4668377" y="1413951"/>
          <a:ext cx="1905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920" name="Equation" r:id="rId6" imgW="190440" imgH="253800" progId="Equation.DSMT4">
                  <p:embed/>
                </p:oleObj>
              </mc:Choice>
              <mc:Fallback>
                <p:oleObj name="Equation" r:id="rId6" imgW="190440" imgH="253800" progId="Equation.DSMT4">
                  <p:embed/>
                  <p:pic>
                    <p:nvPicPr>
                      <p:cNvPr id="20" name="物件 19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668377" y="1413951"/>
                        <a:ext cx="1905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1" name="直線接點 20"/>
          <p:cNvCxnSpPr/>
          <p:nvPr/>
        </p:nvCxnSpPr>
        <p:spPr>
          <a:xfrm flipV="1">
            <a:off x="973122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接點 21"/>
          <p:cNvCxnSpPr/>
          <p:nvPr/>
        </p:nvCxnSpPr>
        <p:spPr>
          <a:xfrm flipV="1">
            <a:off x="1536648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接點 22"/>
          <p:cNvCxnSpPr/>
          <p:nvPr/>
        </p:nvCxnSpPr>
        <p:spPr>
          <a:xfrm flipV="1">
            <a:off x="1940684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/>
          <p:cNvCxnSpPr/>
          <p:nvPr/>
        </p:nvCxnSpPr>
        <p:spPr>
          <a:xfrm flipV="1">
            <a:off x="1568543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/>
          <p:cNvCxnSpPr/>
          <p:nvPr/>
        </p:nvCxnSpPr>
        <p:spPr>
          <a:xfrm>
            <a:off x="1568542" y="1754654"/>
            <a:ext cx="372141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/>
          <p:cNvCxnSpPr/>
          <p:nvPr/>
        </p:nvCxnSpPr>
        <p:spPr>
          <a:xfrm>
            <a:off x="973122" y="1738709"/>
            <a:ext cx="563526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7" name="物件 26">
            <a:extLst>
              <a:ext uri="{FF2B5EF4-FFF2-40B4-BE49-F238E27FC236}">
                <a16:creationId xmlns:a16="http://schemas.microsoft.com/office/drawing/2014/main" id="{16B78247-3427-448E-A054-F2489AA3894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16079969"/>
              </p:ext>
            </p:extLst>
          </p:nvPr>
        </p:nvGraphicFramePr>
        <p:xfrm>
          <a:off x="1083435" y="1413951"/>
          <a:ext cx="3429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921" name="Equation" r:id="rId8" imgW="342720" imgH="253800" progId="Equation.DSMT4">
                  <p:embed/>
                </p:oleObj>
              </mc:Choice>
              <mc:Fallback>
                <p:oleObj name="Equation" r:id="rId8" imgW="342720" imgH="253800" progId="Equation.DSMT4">
                  <p:embed/>
                  <p:pic>
                    <p:nvPicPr>
                      <p:cNvPr id="27" name="物件 26">
                        <a:extLst>
                          <a:ext uri="{FF2B5EF4-FFF2-40B4-BE49-F238E27FC236}">
                            <a16:creationId xmlns:a16="http://schemas.microsoft.com/office/drawing/2014/main" id="{16B78247-3427-448E-A054-F2489AA3894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83435" y="1413951"/>
                        <a:ext cx="3429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物件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54664314"/>
              </p:ext>
            </p:extLst>
          </p:nvPr>
        </p:nvGraphicFramePr>
        <p:xfrm>
          <a:off x="1659362" y="1413951"/>
          <a:ext cx="1905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922" name="Equation" r:id="rId9" imgW="190440" imgH="253800" progId="Equation.DSMT4">
                  <p:embed/>
                </p:oleObj>
              </mc:Choice>
              <mc:Fallback>
                <p:oleObj name="Equation" r:id="rId9" imgW="190440" imgH="253800" progId="Equation.DSMT4">
                  <p:embed/>
                  <p:pic>
                    <p:nvPicPr>
                      <p:cNvPr id="28" name="物件 27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659362" y="1413951"/>
                        <a:ext cx="1905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0" name="圖片 29"/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3173" y="1731755"/>
            <a:ext cx="6095238" cy="4571429"/>
          </a:xfrm>
          <a:prstGeom prst="rect">
            <a:avLst/>
          </a:prstGeom>
        </p:spPr>
      </p:pic>
      <p:graphicFrame>
        <p:nvGraphicFramePr>
          <p:cNvPr id="31" name="物件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59713240"/>
              </p:ext>
            </p:extLst>
          </p:nvPr>
        </p:nvGraphicFramePr>
        <p:xfrm>
          <a:off x="4052427" y="660400"/>
          <a:ext cx="14224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923" name="Equation" r:id="rId11" imgW="1422360" imgH="380880" progId="Equation.DSMT4">
                  <p:embed/>
                </p:oleObj>
              </mc:Choice>
              <mc:Fallback>
                <p:oleObj name="Equation" r:id="rId11" imgW="1422360" imgH="380880" progId="Equation.DSMT4">
                  <p:embed/>
                  <p:pic>
                    <p:nvPicPr>
                      <p:cNvPr id="31" name="物件 30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052427" y="660400"/>
                        <a:ext cx="1422400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3" name="直線單箭頭接點 32"/>
          <p:cNvCxnSpPr>
            <a:endCxn id="31" idx="2"/>
          </p:cNvCxnSpPr>
          <p:nvPr/>
        </p:nvCxnSpPr>
        <p:spPr>
          <a:xfrm flipV="1">
            <a:off x="4763627" y="1041400"/>
            <a:ext cx="0" cy="3207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圖片 31">
            <a:extLst>
              <a:ext uri="{FF2B5EF4-FFF2-40B4-BE49-F238E27FC236}">
                <a16:creationId xmlns:a16="http://schemas.microsoft.com/office/drawing/2014/main" id="{6A00AA25-A57F-442B-951B-FB254314C959}"/>
              </a:ext>
            </a:extLst>
          </p:cNvPr>
          <p:cNvPicPr>
            <a:picLocks noChangeAspect="1"/>
          </p:cNvPicPr>
          <p:nvPr/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208084" y="1140756"/>
            <a:ext cx="4879433" cy="1713850"/>
          </a:xfrm>
          <a:prstGeom prst="rect">
            <a:avLst/>
          </a:prstGeom>
        </p:spPr>
      </p:pic>
      <p:pic>
        <p:nvPicPr>
          <p:cNvPr id="34" name="圖片 33">
            <a:extLst>
              <a:ext uri="{FF2B5EF4-FFF2-40B4-BE49-F238E27FC236}">
                <a16:creationId xmlns:a16="http://schemas.microsoft.com/office/drawing/2014/main" id="{5D14C61A-6EB6-4D7D-AF45-E3A8140EDE38}"/>
              </a:ext>
            </a:extLst>
          </p:cNvPr>
          <p:cNvPicPr>
            <a:picLocks noChangeAspect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213061" y="3907170"/>
            <a:ext cx="4879433" cy="2449180"/>
          </a:xfrm>
          <a:prstGeom prst="rect">
            <a:avLst/>
          </a:prstGeom>
        </p:spPr>
      </p:pic>
      <p:sp>
        <p:nvSpPr>
          <p:cNvPr id="35" name="文字方塊 34">
            <a:extLst>
              <a:ext uri="{FF2B5EF4-FFF2-40B4-BE49-F238E27FC236}">
                <a16:creationId xmlns:a16="http://schemas.microsoft.com/office/drawing/2014/main" id="{ED1CB6E3-74D9-42A0-8D9D-5AF4B2C3521B}"/>
              </a:ext>
            </a:extLst>
          </p:cNvPr>
          <p:cNvSpPr txBox="1"/>
          <p:nvPr/>
        </p:nvSpPr>
        <p:spPr>
          <a:xfrm>
            <a:off x="6104005" y="2964479"/>
            <a:ext cx="728726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MIN</a:t>
            </a:r>
            <a:endParaRPr lang="zh-TW" altLang="en-US" sz="28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BADF190B-1D27-416B-80E7-EF6A7A8C19CE}"/>
              </a:ext>
            </a:extLst>
          </p:cNvPr>
          <p:cNvSpPr txBox="1"/>
          <p:nvPr/>
        </p:nvSpPr>
        <p:spPr>
          <a:xfrm>
            <a:off x="7208084" y="3392488"/>
            <a:ext cx="2052998" cy="42473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Simplified Provisions</a:t>
            </a: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E7F049B5-E33B-48DC-AE57-E2605E73E763}"/>
              </a:ext>
            </a:extLst>
          </p:cNvPr>
          <p:cNvSpPr txBox="1"/>
          <p:nvPr/>
        </p:nvSpPr>
        <p:spPr>
          <a:xfrm>
            <a:off x="7208084" y="506293"/>
            <a:ext cx="3851375" cy="42473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General Development Length Equation</a:t>
            </a:r>
          </a:p>
        </p:txBody>
      </p:sp>
      <p:cxnSp>
        <p:nvCxnSpPr>
          <p:cNvPr id="38" name="直線接點 37"/>
          <p:cNvCxnSpPr/>
          <p:nvPr/>
        </p:nvCxnSpPr>
        <p:spPr>
          <a:xfrm>
            <a:off x="7033710" y="630315"/>
            <a:ext cx="0" cy="2290438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接點 38"/>
          <p:cNvCxnSpPr/>
          <p:nvPr/>
        </p:nvCxnSpPr>
        <p:spPr>
          <a:xfrm>
            <a:off x="7033710" y="3525915"/>
            <a:ext cx="0" cy="289264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矩形 39"/>
          <p:cNvSpPr/>
          <p:nvPr/>
        </p:nvSpPr>
        <p:spPr>
          <a:xfrm>
            <a:off x="7234690" y="4348716"/>
            <a:ext cx="4847455" cy="1467293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50945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6" grpId="0"/>
      <p:bldP spid="37" grpId="0"/>
      <p:bldP spid="40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7800" y="1579129"/>
            <a:ext cx="6095238" cy="4571429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1951148" y="2444213"/>
            <a:ext cx="601211" cy="1188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/>
          <p:cNvSpPr/>
          <p:nvPr/>
        </p:nvSpPr>
        <p:spPr>
          <a:xfrm>
            <a:off x="4120581" y="2096074"/>
            <a:ext cx="472684" cy="1530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/>
          <p:cNvSpPr/>
          <p:nvPr/>
        </p:nvSpPr>
        <p:spPr>
          <a:xfrm>
            <a:off x="967802" y="4891484"/>
            <a:ext cx="846000" cy="333218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 17"/>
          <p:cNvSpPr/>
          <p:nvPr/>
        </p:nvSpPr>
        <p:spPr>
          <a:xfrm>
            <a:off x="4468164" y="5100662"/>
            <a:ext cx="250056" cy="336497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 18"/>
          <p:cNvSpPr/>
          <p:nvPr/>
        </p:nvSpPr>
        <p:spPr>
          <a:xfrm>
            <a:off x="1835051" y="5213481"/>
            <a:ext cx="90967" cy="213045"/>
          </a:xfrm>
          <a:prstGeom prst="rect">
            <a:avLst/>
          </a:prstGeom>
          <a:solidFill>
            <a:schemeClr val="accent3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08C3D0B9-BC05-4810-B7A6-4BAFB4EB87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69</a:t>
            </a:fld>
            <a:endParaRPr lang="fr-FR"/>
          </a:p>
        </p:txBody>
      </p:sp>
      <p:sp>
        <p:nvSpPr>
          <p:cNvPr id="8" name="文字方塊 7"/>
          <p:cNvSpPr txBox="1"/>
          <p:nvPr/>
        </p:nvSpPr>
        <p:spPr>
          <a:xfrm>
            <a:off x="8075582" y="811570"/>
            <a:ext cx="2144177" cy="42806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zh-TW" altLang="en-US" sz="20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傳統梁鋼筋配置圖</a:t>
            </a: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6000" y="1348955"/>
            <a:ext cx="6103346" cy="4683445"/>
          </a:xfrm>
          <a:prstGeom prst="rect">
            <a:avLst/>
          </a:prstGeom>
        </p:spPr>
      </p:pic>
      <p:cxnSp>
        <p:nvCxnSpPr>
          <p:cNvPr id="13" name="直線單箭頭接點 12"/>
          <p:cNvCxnSpPr/>
          <p:nvPr/>
        </p:nvCxnSpPr>
        <p:spPr>
          <a:xfrm>
            <a:off x="9147673" y="3200400"/>
            <a:ext cx="0" cy="4902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/>
          <p:cNvSpPr txBox="1"/>
          <p:nvPr/>
        </p:nvSpPr>
        <p:spPr>
          <a:xfrm>
            <a:off x="7690861" y="6108120"/>
            <a:ext cx="2913618" cy="42806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zh-TW" altLang="en-US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最佳化梁鋼筋配置示意圖</a:t>
            </a:r>
          </a:p>
        </p:txBody>
      </p:sp>
    </p:spTree>
    <p:extLst>
      <p:ext uri="{BB962C8B-B14F-4D97-AF65-F5344CB8AC3E}">
        <p14:creationId xmlns:p14="http://schemas.microsoft.com/office/powerpoint/2010/main" val="394667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56992" y="1735940"/>
            <a:ext cx="6095238" cy="4571429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56992" y="1735939"/>
            <a:ext cx="6095238" cy="4571429"/>
          </a:xfrm>
          <a:prstGeom prst="rect">
            <a:avLst/>
          </a:prstGeom>
        </p:spPr>
      </p:pic>
      <p:sp>
        <p:nvSpPr>
          <p:cNvPr id="5" name="文字版面配置區 4"/>
          <p:cNvSpPr>
            <a:spLocks noGrp="1"/>
          </p:cNvSpPr>
          <p:nvPr>
            <p:ph type="body" sz="quarter" idx="10"/>
          </p:nvPr>
        </p:nvSpPr>
        <p:spPr>
          <a:xfrm>
            <a:off x="839787" y="660400"/>
            <a:ext cx="5266083" cy="701731"/>
          </a:xfrm>
        </p:spPr>
        <p:txBody>
          <a:bodyPr/>
          <a:lstStyle/>
          <a:p>
            <a:r>
              <a:rPr lang="en-US" altLang="zh-TW" dirty="0"/>
              <a:t>Design Moment - Mu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7</a:t>
            </a:fld>
            <a:endParaRPr lang="fr-FR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32D00039-ECD1-4A04-936E-21D2586325D3}"/>
              </a:ext>
            </a:extLst>
          </p:cNvPr>
          <p:cNvSpPr txBox="1"/>
          <p:nvPr/>
        </p:nvSpPr>
        <p:spPr>
          <a:xfrm>
            <a:off x="5186658" y="2388075"/>
            <a:ext cx="2248372" cy="162294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pl-PL" altLang="zh-TW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(1) U=1.4D</a:t>
            </a:r>
          </a:p>
          <a:p>
            <a:pPr>
              <a:lnSpc>
                <a:spcPct val="120000"/>
              </a:lnSpc>
            </a:pPr>
            <a:r>
              <a:rPr lang="pl-PL" altLang="zh-TW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(2) U=1.2D + 1.6L</a:t>
            </a:r>
          </a:p>
          <a:p>
            <a:pPr>
              <a:lnSpc>
                <a:spcPct val="120000"/>
              </a:lnSpc>
            </a:pPr>
            <a:r>
              <a:rPr lang="pl-PL" altLang="zh-TW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(3) U=1.2D + (1.0L or 0.5L)</a:t>
            </a:r>
          </a:p>
          <a:p>
            <a:pPr>
              <a:lnSpc>
                <a:spcPct val="120000"/>
              </a:lnSpc>
            </a:pPr>
            <a:r>
              <a:rPr lang="pl-PL" altLang="zh-TW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(4) U=1.2D + 1.6W + (1.0L or 0.5L)</a:t>
            </a:r>
          </a:p>
          <a:p>
            <a:pPr>
              <a:lnSpc>
                <a:spcPct val="120000"/>
              </a:lnSpc>
            </a:pPr>
            <a:r>
              <a:rPr lang="pl-PL" altLang="zh-TW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(5) U=1.2D + 1.0E + (1.0L or 0.5L)</a:t>
            </a:r>
          </a:p>
          <a:p>
            <a:pPr>
              <a:lnSpc>
                <a:spcPct val="120000"/>
              </a:lnSpc>
            </a:pPr>
            <a:r>
              <a:rPr lang="pl-PL" altLang="zh-TW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(6) U=0.9D + 1.6W</a:t>
            </a:r>
          </a:p>
          <a:p>
            <a:pPr>
              <a:lnSpc>
                <a:spcPct val="120000"/>
              </a:lnSpc>
            </a:pPr>
            <a:r>
              <a:rPr lang="pl-PL" altLang="zh-TW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(7) U=0.9D + 1.0E</a:t>
            </a:r>
            <a:endParaRPr lang="zh-TW" altLang="en-US" sz="1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7082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/>
              <a:t>Non-Linear SPO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70</a:t>
            </a:fld>
            <a:endParaRPr lang="fr-FR"/>
          </a:p>
        </p:txBody>
      </p:sp>
      <p:sp>
        <p:nvSpPr>
          <p:cNvPr id="14" name="矩形 13"/>
          <p:cNvSpPr/>
          <p:nvPr/>
        </p:nvSpPr>
        <p:spPr>
          <a:xfrm>
            <a:off x="6096000" y="1917602"/>
            <a:ext cx="109517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solidFill>
                  <a:schemeClr val="accent1"/>
                </a:solidFill>
              </a:rPr>
              <a:t>Elastic</a:t>
            </a:r>
            <a:endParaRPr lang="zh-TW" altLang="en-US" sz="2800" dirty="0">
              <a:solidFill>
                <a:schemeClr val="accent1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6096000" y="3346751"/>
            <a:ext cx="231666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solidFill>
                  <a:schemeClr val="accent2"/>
                </a:solidFill>
              </a:rPr>
              <a:t>Non-Negative</a:t>
            </a:r>
            <a:endParaRPr lang="zh-TW" altLang="en-US" sz="2800" dirty="0">
              <a:solidFill>
                <a:schemeClr val="accent2"/>
              </a:solidFill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7854077" y="3871734"/>
            <a:ext cx="475451" cy="56188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</a:t>
            </a:r>
            <a:endParaRPr lang="zh-TW" altLang="en-US" sz="28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8329528" y="3900567"/>
            <a:ext cx="312938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solidFill>
                  <a:schemeClr val="accent2"/>
                </a:solidFill>
              </a:rPr>
              <a:t>Equal Displacement</a:t>
            </a:r>
            <a:endParaRPr lang="zh-TW" altLang="en-US" sz="2800" dirty="0">
              <a:solidFill>
                <a:schemeClr val="accent2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6096000" y="4775901"/>
            <a:ext cx="152477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solidFill>
                  <a:schemeClr val="accent3"/>
                </a:solidFill>
              </a:rPr>
              <a:t>Negative</a:t>
            </a:r>
            <a:endParaRPr lang="zh-TW" altLang="en-US" sz="2800" dirty="0">
              <a:solidFill>
                <a:schemeClr val="accent3"/>
              </a:solidFill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8327445" y="5328703"/>
            <a:ext cx="16113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solidFill>
                  <a:schemeClr val="accent3"/>
                </a:solidFill>
              </a:rPr>
              <a:t>Softening</a:t>
            </a:r>
            <a:endParaRPr lang="zh-TW" altLang="en-US" sz="2800" dirty="0">
              <a:solidFill>
                <a:schemeClr val="accent3"/>
              </a:solidFill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7851994" y="5290038"/>
            <a:ext cx="475451" cy="56188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</a:t>
            </a:r>
            <a:endParaRPr lang="zh-TW" altLang="en-US" sz="28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7804481" y="2256041"/>
            <a:ext cx="475451" cy="56188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</a:t>
            </a:r>
            <a:endParaRPr lang="zh-TW" altLang="en-US" sz="28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8279932" y="2284874"/>
            <a:ext cx="112082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solidFill>
                  <a:schemeClr val="accent1"/>
                </a:solidFill>
              </a:rPr>
              <a:t>Match</a:t>
            </a:r>
            <a:endParaRPr lang="zh-TW" altLang="en-US" sz="2800" dirty="0">
              <a:solidFill>
                <a:schemeClr val="accent1"/>
              </a:solidFill>
            </a:endParaRPr>
          </a:p>
        </p:txBody>
      </p:sp>
      <p:pic>
        <p:nvPicPr>
          <p:cNvPr id="28" name="圖片 27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9788" y="1917602"/>
            <a:ext cx="5256212" cy="4169084"/>
          </a:xfrm>
          <a:prstGeom prst="rect">
            <a:avLst/>
          </a:prstGeom>
        </p:spPr>
      </p:pic>
      <p:sp>
        <p:nvSpPr>
          <p:cNvPr id="20" name="矩形 19"/>
          <p:cNvSpPr/>
          <p:nvPr/>
        </p:nvSpPr>
        <p:spPr>
          <a:xfrm>
            <a:off x="1449421" y="2269864"/>
            <a:ext cx="250287" cy="3463962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矩形 21"/>
          <p:cNvSpPr/>
          <p:nvPr/>
        </p:nvSpPr>
        <p:spPr>
          <a:xfrm>
            <a:off x="1699708" y="2269864"/>
            <a:ext cx="849854" cy="3463962"/>
          </a:xfrm>
          <a:prstGeom prst="rect">
            <a:avLst/>
          </a:prstGeom>
          <a:solidFill>
            <a:srgbClr val="3498DB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矩形 26"/>
          <p:cNvSpPr/>
          <p:nvPr/>
        </p:nvSpPr>
        <p:spPr>
          <a:xfrm>
            <a:off x="2549562" y="2269864"/>
            <a:ext cx="3259567" cy="3463962"/>
          </a:xfrm>
          <a:prstGeom prst="rect">
            <a:avLst/>
          </a:prstGeom>
          <a:solidFill>
            <a:srgbClr val="E95849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71298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48381" y="4572286"/>
            <a:ext cx="6095238" cy="2285714"/>
          </a:xfrm>
          <a:prstGeom prst="rect">
            <a:avLst/>
          </a:prstGeom>
        </p:spPr>
      </p:pic>
      <p:sp>
        <p:nvSpPr>
          <p:cNvPr id="10" name="文字版面配置區 9"/>
          <p:cNvSpPr>
            <a:spLocks noGrp="1"/>
          </p:cNvSpPr>
          <p:nvPr>
            <p:ph type="body" sz="quarter" idx="10"/>
          </p:nvPr>
        </p:nvSpPr>
        <p:spPr>
          <a:xfrm>
            <a:off x="839787" y="660400"/>
            <a:ext cx="5922519" cy="1311128"/>
          </a:xfrm>
        </p:spPr>
        <p:txBody>
          <a:bodyPr/>
          <a:lstStyle/>
          <a:p>
            <a:r>
              <a:rPr lang="en-US" altLang="zh-TW" dirty="0"/>
              <a:t>Flexural Reinforcement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8</a:t>
            </a:fld>
            <a:endParaRPr lang="fr-FR"/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26864" y="1960875"/>
            <a:ext cx="3852709" cy="2408369"/>
          </a:xfrm>
          <a:prstGeom prst="rect">
            <a:avLst/>
          </a:prstGeom>
        </p:spPr>
      </p:pic>
      <p:graphicFrame>
        <p:nvGraphicFramePr>
          <p:cNvPr id="3" name="物件 2">
            <a:extLst>
              <a:ext uri="{FF2B5EF4-FFF2-40B4-BE49-F238E27FC236}">
                <a16:creationId xmlns:a16="http://schemas.microsoft.com/office/drawing/2014/main" id="{4C86971B-3ED9-46B4-B240-39706E97B30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46792193"/>
              </p:ext>
            </p:extLst>
          </p:nvPr>
        </p:nvGraphicFramePr>
        <p:xfrm>
          <a:off x="7032173" y="1971528"/>
          <a:ext cx="2997200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63" name="Equation" r:id="rId6" imgW="2997000" imgH="863280" progId="Equation.DSMT4">
                  <p:embed/>
                </p:oleObj>
              </mc:Choice>
              <mc:Fallback>
                <p:oleObj name="Equation" r:id="rId6" imgW="2997000" imgH="8632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032173" y="1971528"/>
                        <a:ext cx="2997200" cy="863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物件 3">
            <a:extLst>
              <a:ext uri="{FF2B5EF4-FFF2-40B4-BE49-F238E27FC236}">
                <a16:creationId xmlns:a16="http://schemas.microsoft.com/office/drawing/2014/main" id="{4257F66D-BBB8-4323-B2CB-FAB20E1EC4E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35290472"/>
              </p:ext>
            </p:extLst>
          </p:nvPr>
        </p:nvGraphicFramePr>
        <p:xfrm>
          <a:off x="7032173" y="3172679"/>
          <a:ext cx="2654300" cy="101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64" name="Equation" r:id="rId8" imgW="2654280" imgH="1015920" progId="Equation.DSMT4">
                  <p:embed/>
                </p:oleObj>
              </mc:Choice>
              <mc:Fallback>
                <p:oleObj name="Equation" r:id="rId8" imgW="2654280" imgH="10159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7032173" y="3172679"/>
                        <a:ext cx="2654300" cy="1016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8D00D93A-8CD2-40B3-B89C-4402CB7B2F76}"/>
              </a:ext>
            </a:extLst>
          </p:cNvPr>
          <p:cNvCxnSpPr/>
          <p:nvPr/>
        </p:nvCxnSpPr>
        <p:spPr>
          <a:xfrm>
            <a:off x="5660573" y="3165059"/>
            <a:ext cx="9906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方塊 7"/>
          <p:cNvSpPr txBox="1"/>
          <p:nvPr/>
        </p:nvSpPr>
        <p:spPr>
          <a:xfrm>
            <a:off x="950325" y="5731815"/>
            <a:ext cx="2733762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Minimum Reinforcement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3" name="直線單箭頭接點 12"/>
          <p:cNvCxnSpPr/>
          <p:nvPr/>
        </p:nvCxnSpPr>
        <p:spPr>
          <a:xfrm>
            <a:off x="9143619" y="4988478"/>
            <a:ext cx="0" cy="997652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物件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52248257"/>
              </p:ext>
            </p:extLst>
          </p:nvPr>
        </p:nvGraphicFramePr>
        <p:xfrm>
          <a:off x="9275301" y="5158072"/>
          <a:ext cx="2032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65" name="Equation" r:id="rId10" imgW="203040" imgH="609480" progId="Equation.DSMT4">
                  <p:embed/>
                </p:oleObj>
              </mc:Choice>
              <mc:Fallback>
                <p:oleObj name="Equation" r:id="rId10" imgW="203040" imgH="609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9275301" y="5158072"/>
                        <a:ext cx="2032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文字方塊 4"/>
          <p:cNvSpPr txBox="1"/>
          <p:nvPr/>
        </p:nvSpPr>
        <p:spPr>
          <a:xfrm>
            <a:off x="4141567" y="4949694"/>
            <a:ext cx="1519006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solidFill>
                  <a:schemeClr val="accent2"/>
                </a:solidFill>
              </a:rPr>
              <a:t>- Demand As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6363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圖片 4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51546" y="1735200"/>
            <a:ext cx="6095238" cy="4571429"/>
          </a:xfrm>
          <a:prstGeom prst="rect">
            <a:avLst/>
          </a:prstGeom>
        </p:spPr>
      </p:pic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7" y="660400"/>
            <a:ext cx="5966479" cy="701731"/>
          </a:xfrm>
        </p:spPr>
        <p:txBody>
          <a:bodyPr/>
          <a:lstStyle/>
          <a:p>
            <a:r>
              <a:rPr lang="en-US" altLang="zh-TW" dirty="0"/>
              <a:t>Procedure A – Effect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9</a:t>
            </a:fld>
            <a:endParaRPr lang="fr-FR"/>
          </a:p>
        </p:txBody>
      </p:sp>
      <p:cxnSp>
        <p:nvCxnSpPr>
          <p:cNvPr id="7" name="直線接點 6"/>
          <p:cNvCxnSpPr/>
          <p:nvPr/>
        </p:nvCxnSpPr>
        <p:spPr>
          <a:xfrm flipV="1">
            <a:off x="7873660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接點 8"/>
          <p:cNvCxnSpPr/>
          <p:nvPr/>
        </p:nvCxnSpPr>
        <p:spPr>
          <a:xfrm flipV="1">
            <a:off x="8437186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/>
          <p:cNvCxnSpPr/>
          <p:nvPr/>
        </p:nvCxnSpPr>
        <p:spPr>
          <a:xfrm flipV="1">
            <a:off x="7703539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接點 12"/>
          <p:cNvCxnSpPr/>
          <p:nvPr/>
        </p:nvCxnSpPr>
        <p:spPr>
          <a:xfrm flipV="1">
            <a:off x="7331398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/>
          <p:cNvCxnSpPr/>
          <p:nvPr/>
        </p:nvCxnSpPr>
        <p:spPr>
          <a:xfrm>
            <a:off x="7331397" y="1754654"/>
            <a:ext cx="372141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/>
          <p:cNvCxnSpPr/>
          <p:nvPr/>
        </p:nvCxnSpPr>
        <p:spPr>
          <a:xfrm>
            <a:off x="7873660" y="1738709"/>
            <a:ext cx="563526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8" name="物件 17">
            <a:extLst>
              <a:ext uri="{FF2B5EF4-FFF2-40B4-BE49-F238E27FC236}">
                <a16:creationId xmlns:a16="http://schemas.microsoft.com/office/drawing/2014/main" id="{16B78247-3427-448E-A054-F2489AA3894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50586743"/>
              </p:ext>
            </p:extLst>
          </p:nvPr>
        </p:nvGraphicFramePr>
        <p:xfrm>
          <a:off x="7983973" y="1413951"/>
          <a:ext cx="3429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091" name="Equation" r:id="rId4" imgW="342720" imgH="253800" progId="Equation.DSMT4">
                  <p:embed/>
                </p:oleObj>
              </mc:Choice>
              <mc:Fallback>
                <p:oleObj name="Equation" r:id="rId4" imgW="342720" imgH="253800" progId="Equation.DSMT4">
                  <p:embed/>
                  <p:pic>
                    <p:nvPicPr>
                      <p:cNvPr id="13" name="物件 12">
                        <a:extLst>
                          <a:ext uri="{FF2B5EF4-FFF2-40B4-BE49-F238E27FC236}">
                            <a16:creationId xmlns:a16="http://schemas.microsoft.com/office/drawing/2014/main" id="{16B78247-3427-448E-A054-F2489AA3894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983973" y="1413951"/>
                        <a:ext cx="3429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物件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1837774"/>
              </p:ext>
            </p:extLst>
          </p:nvPr>
        </p:nvGraphicFramePr>
        <p:xfrm>
          <a:off x="7422217" y="1413951"/>
          <a:ext cx="1905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092" name="Equation" r:id="rId6" imgW="190440" imgH="253800" progId="Equation.DSMT4">
                  <p:embed/>
                </p:oleObj>
              </mc:Choice>
              <mc:Fallback>
                <p:oleObj name="Equation" r:id="rId6" imgW="19044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422217" y="1413951"/>
                        <a:ext cx="1905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1" name="直線接點 20"/>
          <p:cNvCxnSpPr/>
          <p:nvPr/>
        </p:nvCxnSpPr>
        <p:spPr>
          <a:xfrm flipV="1">
            <a:off x="3726962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接點 21"/>
          <p:cNvCxnSpPr/>
          <p:nvPr/>
        </p:nvCxnSpPr>
        <p:spPr>
          <a:xfrm flipV="1">
            <a:off x="4290488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接點 22"/>
          <p:cNvCxnSpPr/>
          <p:nvPr/>
        </p:nvCxnSpPr>
        <p:spPr>
          <a:xfrm flipV="1">
            <a:off x="4705157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/>
          <p:cNvCxnSpPr/>
          <p:nvPr/>
        </p:nvCxnSpPr>
        <p:spPr>
          <a:xfrm flipV="1">
            <a:off x="4333016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/>
          <p:cNvCxnSpPr/>
          <p:nvPr/>
        </p:nvCxnSpPr>
        <p:spPr>
          <a:xfrm>
            <a:off x="4333015" y="1754654"/>
            <a:ext cx="372141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/>
          <p:cNvCxnSpPr/>
          <p:nvPr/>
        </p:nvCxnSpPr>
        <p:spPr>
          <a:xfrm>
            <a:off x="3726962" y="1738709"/>
            <a:ext cx="563526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7" name="物件 26">
            <a:extLst>
              <a:ext uri="{FF2B5EF4-FFF2-40B4-BE49-F238E27FC236}">
                <a16:creationId xmlns:a16="http://schemas.microsoft.com/office/drawing/2014/main" id="{16B78247-3427-448E-A054-F2489AA3894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62049743"/>
              </p:ext>
            </p:extLst>
          </p:nvPr>
        </p:nvGraphicFramePr>
        <p:xfrm>
          <a:off x="3837275" y="1413951"/>
          <a:ext cx="3429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093" name="Equation" r:id="rId8" imgW="342720" imgH="253800" progId="Equation.DSMT4">
                  <p:embed/>
                </p:oleObj>
              </mc:Choice>
              <mc:Fallback>
                <p:oleObj name="Equation" r:id="rId8" imgW="342720" imgH="253800" progId="Equation.DSMT4">
                  <p:embed/>
                  <p:pic>
                    <p:nvPicPr>
                      <p:cNvPr id="18" name="物件 17">
                        <a:extLst>
                          <a:ext uri="{FF2B5EF4-FFF2-40B4-BE49-F238E27FC236}">
                            <a16:creationId xmlns:a16="http://schemas.microsoft.com/office/drawing/2014/main" id="{16B78247-3427-448E-A054-F2489AA3894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837275" y="1413951"/>
                        <a:ext cx="3429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物件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94155312"/>
              </p:ext>
            </p:extLst>
          </p:nvPr>
        </p:nvGraphicFramePr>
        <p:xfrm>
          <a:off x="4423835" y="1413951"/>
          <a:ext cx="1905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094" name="Equation" r:id="rId9" imgW="190440" imgH="253800" progId="Equation.DSMT4">
                  <p:embed/>
                </p:oleObj>
              </mc:Choice>
              <mc:Fallback>
                <p:oleObj name="Equation" r:id="rId9" imgW="190440" imgH="253800" progId="Equation.DSMT4">
                  <p:embed/>
                  <p:pic>
                    <p:nvPicPr>
                      <p:cNvPr id="20" name="物件 19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423835" y="1413951"/>
                        <a:ext cx="1905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物件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78428346"/>
              </p:ext>
            </p:extLst>
          </p:nvPr>
        </p:nvGraphicFramePr>
        <p:xfrm>
          <a:off x="6806267" y="660400"/>
          <a:ext cx="14224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095" name="Equation" r:id="rId10" imgW="1422360" imgH="380880" progId="Equation.DSMT4">
                  <p:embed/>
                </p:oleObj>
              </mc:Choice>
              <mc:Fallback>
                <p:oleObj name="Equation" r:id="rId10" imgW="1422360" imgH="3808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6806267" y="660400"/>
                        <a:ext cx="1422400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3" name="直線單箭頭接點 32"/>
          <p:cNvCxnSpPr>
            <a:endCxn id="31" idx="2"/>
          </p:cNvCxnSpPr>
          <p:nvPr/>
        </p:nvCxnSpPr>
        <p:spPr>
          <a:xfrm flipV="1">
            <a:off x="7517467" y="1041400"/>
            <a:ext cx="0" cy="3207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4" name="物件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38897319"/>
              </p:ext>
            </p:extLst>
          </p:nvPr>
        </p:nvGraphicFramePr>
        <p:xfrm>
          <a:off x="9154882" y="1201765"/>
          <a:ext cx="2552700" cy="111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096" name="Equation" r:id="rId12" imgW="2552400" imgH="1117440" progId="Equation.DSMT4">
                  <p:embed/>
                </p:oleObj>
              </mc:Choice>
              <mc:Fallback>
                <p:oleObj name="Equation" r:id="rId12" imgW="2552400" imgH="11174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9154882" y="1201765"/>
                        <a:ext cx="2552700" cy="1117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物件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45000044"/>
              </p:ext>
            </p:extLst>
          </p:nvPr>
        </p:nvGraphicFramePr>
        <p:xfrm>
          <a:off x="9154882" y="2588985"/>
          <a:ext cx="2641600" cy="850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097" name="Equation" r:id="rId14" imgW="2641320" imgH="850680" progId="Equation.DSMT4">
                  <p:embed/>
                </p:oleObj>
              </mc:Choice>
              <mc:Fallback>
                <p:oleObj name="Equation" r:id="rId14" imgW="2641320" imgH="8506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9154882" y="2588985"/>
                        <a:ext cx="2641600" cy="850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7" name="直線單箭頭接點 36"/>
          <p:cNvCxnSpPr/>
          <p:nvPr/>
        </p:nvCxnSpPr>
        <p:spPr>
          <a:xfrm>
            <a:off x="8437186" y="1540951"/>
            <a:ext cx="49416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圖片 42"/>
          <p:cNvPicPr>
            <a:picLocks noChangeAspect="1"/>
          </p:cNvPicPr>
          <p:nvPr/>
        </p:nvPicPr>
        <p:blipFill>
          <a:blip r:embed="rId1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51546" y="1735200"/>
            <a:ext cx="6095238" cy="45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698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ustom 48">
      <a:dk1>
        <a:srgbClr val="565656"/>
      </a:dk1>
      <a:lt1>
        <a:sysClr val="window" lastClr="FFFFFF"/>
      </a:lt1>
      <a:dk2>
        <a:srgbClr val="44546A"/>
      </a:dk2>
      <a:lt2>
        <a:srgbClr val="E7E6E6"/>
      </a:lt2>
      <a:accent1>
        <a:srgbClr val="1ABC9C"/>
      </a:accent1>
      <a:accent2>
        <a:srgbClr val="3498DB"/>
      </a:accent2>
      <a:accent3>
        <a:srgbClr val="E95849"/>
      </a:accent3>
      <a:accent4>
        <a:srgbClr val="E67E22"/>
      </a:accent4>
      <a:accent5>
        <a:srgbClr val="34495E"/>
      </a:accent5>
      <a:accent6>
        <a:srgbClr val="9B59B6"/>
      </a:accent6>
      <a:hlink>
        <a:srgbClr val="00B0F0"/>
      </a:hlink>
      <a:folHlink>
        <a:srgbClr val="954F72"/>
      </a:folHlink>
    </a:clrScheme>
    <a:fontScheme name="Custom 5">
      <a:majorFont>
        <a:latin typeface="Segoe UI Light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rtlCol="0" anchor="t">
        <a:spAutoFit/>
      </a:bodyPr>
      <a:lstStyle>
        <a:defPPr algn="l">
          <a:lnSpc>
            <a:spcPct val="120000"/>
          </a:lnSpc>
          <a:defRPr sz="2000" dirty="0" smtClean="0">
            <a:latin typeface="Segoe UI Light" panose="020B0502040204020203" pitchFamily="34" charset="0"/>
            <a:cs typeface="Segoe UI Light" panose="020B0502040204020203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5FA520563873D4EB8CBD5344A351BEB" ma:contentTypeVersion="0" ma:contentTypeDescription="Crée un document." ma:contentTypeScope="" ma:versionID="005ce72954985de94fc750614f2007cc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36883d0f3030e52908f9a4448a35c02a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FF14EDAB-351E-4851-B148-260C81C296A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95457E87-E546-449E-A4D1-371201992E5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8BF5EC3-CBCF-41C7-846F-A9B4B81CCEA8}">
  <ds:schemaRefs>
    <ds:schemaRef ds:uri="http://schemas.microsoft.com/office/2006/documentManagement/types"/>
    <ds:schemaRef ds:uri="http://purl.org/dc/dcmitype/"/>
    <ds:schemaRef ds:uri="http://purl.org/dc/elements/1.1/"/>
    <ds:schemaRef ds:uri="http://schemas.openxmlformats.org/package/2006/metadata/core-properties"/>
    <ds:schemaRef ds:uri="http://purl.org/dc/terms/"/>
    <ds:schemaRef ds:uri="http://schemas.microsoft.com/office/infopath/2007/PartnerControls"/>
    <ds:schemaRef ds:uri="http://schemas.microsoft.com/office/2006/metadata/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15917</TotalTime>
  <Words>1573</Words>
  <Application>Microsoft Macintosh PowerPoint</Application>
  <PresentationFormat>寬螢幕</PresentationFormat>
  <Paragraphs>691</Paragraphs>
  <Slides>70</Slides>
  <Notes>23</Notes>
  <HiddenSlides>0</HiddenSlides>
  <MMClips>0</MMClips>
  <ScaleCrop>false</ScaleCrop>
  <HeadingPairs>
    <vt:vector size="8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內嵌 OLE 伺服程式</vt:lpstr>
      </vt:variant>
      <vt:variant>
        <vt:i4>1</vt:i4>
      </vt:variant>
      <vt:variant>
        <vt:lpstr>投影片標題</vt:lpstr>
      </vt:variant>
      <vt:variant>
        <vt:i4>70</vt:i4>
      </vt:variant>
    </vt:vector>
  </HeadingPairs>
  <TitlesOfParts>
    <vt:vector size="77" baseType="lpstr">
      <vt:lpstr>Segoe UI</vt:lpstr>
      <vt:lpstr>Segoe UI Light</vt:lpstr>
      <vt:lpstr>Arial</vt:lpstr>
      <vt:lpstr>Calibri</vt:lpstr>
      <vt:lpstr>Cambria Math</vt:lpstr>
      <vt:lpstr>Office Theme</vt:lpstr>
      <vt:lpstr>Equation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Peetch by Slidor</dc:title>
  <dc:creator>Slidor</dc:creator>
  <cp:keywords>PowerPoint, Slidor, Template, Pitch</cp:keywords>
  <cp:lastModifiedBy>乃宥然</cp:lastModifiedBy>
  <cp:revision>914</cp:revision>
  <dcterms:created xsi:type="dcterms:W3CDTF">2015-10-12T10:51:44Z</dcterms:created>
  <dcterms:modified xsi:type="dcterms:W3CDTF">2019-06-25T09:25:14Z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0x01010005FA520563873D4EB8CBD5344A351BEB</vt:lpwstr>
  </property>
</Properties>
</file>